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2" r:id="rId3"/>
    <p:sldId id="337" r:id="rId4"/>
    <p:sldId id="330" r:id="rId5"/>
    <p:sldId id="329" r:id="rId6"/>
    <p:sldId id="328" r:id="rId7"/>
    <p:sldId id="333" r:id="rId8"/>
    <p:sldId id="334" r:id="rId9"/>
    <p:sldId id="335" r:id="rId10"/>
    <p:sldId id="324" r:id="rId11"/>
    <p:sldId id="325" r:id="rId12"/>
    <p:sldId id="326" r:id="rId13"/>
    <p:sldId id="388" r:id="rId14"/>
    <p:sldId id="369" r:id="rId15"/>
    <p:sldId id="391" r:id="rId16"/>
    <p:sldId id="390" r:id="rId17"/>
    <p:sldId id="339" r:id="rId18"/>
    <p:sldId id="321" r:id="rId19"/>
    <p:sldId id="392" r:id="rId20"/>
    <p:sldId id="394" r:id="rId21"/>
    <p:sldId id="393" r:id="rId22"/>
    <p:sldId id="395" r:id="rId23"/>
    <p:sldId id="367"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355" r:id="rId37"/>
    <p:sldId id="345" r:id="rId38"/>
    <p:sldId id="356" r:id="rId39"/>
    <p:sldId id="353" r:id="rId40"/>
    <p:sldId id="299" r:id="rId41"/>
    <p:sldId id="357" r:id="rId42"/>
    <p:sldId id="358" r:id="rId43"/>
    <p:sldId id="363" r:id="rId44"/>
    <p:sldId id="364" r:id="rId45"/>
    <p:sldId id="365" r:id="rId46"/>
    <p:sldId id="366" r:id="rId47"/>
    <p:sldId id="368" r:id="rId48"/>
    <p:sldId id="300" r:id="rId49"/>
    <p:sldId id="351" r:id="rId50"/>
    <p:sldId id="301" r:id="rId51"/>
    <p:sldId id="302" r:id="rId52"/>
    <p:sldId id="375" r:id="rId53"/>
    <p:sldId id="376" r:id="rId54"/>
    <p:sldId id="387" r:id="rId55"/>
    <p:sldId id="377" r:id="rId56"/>
    <p:sldId id="378" r:id="rId57"/>
    <p:sldId id="379" r:id="rId58"/>
    <p:sldId id="380" r:id="rId59"/>
    <p:sldId id="381" r:id="rId60"/>
    <p:sldId id="382" r:id="rId61"/>
    <p:sldId id="383" r:id="rId62"/>
    <p:sldId id="384" r:id="rId63"/>
    <p:sldId id="385" r:id="rId64"/>
    <p:sldId id="386" r:id="rId65"/>
    <p:sldId id="372" r:id="rId66"/>
    <p:sldId id="373" r:id="rId67"/>
    <p:sldId id="374"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8" autoAdjust="0"/>
    <p:restoredTop sz="91829" autoAdjust="0"/>
  </p:normalViewPr>
  <p:slideViewPr>
    <p:cSldViewPr>
      <p:cViewPr varScale="1">
        <p:scale>
          <a:sx n="67" d="100"/>
          <a:sy n="67" d="100"/>
        </p:scale>
        <p:origin x="-178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7AEFA258-6A55-4088-B8A0-532868EEA280}" type="datetimeFigureOut">
              <a:rPr lang="en-IN" smtClean="0"/>
              <a:t>03-04-2024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4B9AA95C-0127-4074-BA71-A04DF364EB1E}"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AEFA258-6A55-4088-B8A0-532868EEA280}"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AEFA258-6A55-4088-B8A0-532868EEA280}"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304800" y="152400"/>
            <a:ext cx="8534400" cy="9906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304800" y="1295400"/>
            <a:ext cx="4191000" cy="53340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295400"/>
            <a:ext cx="4191000" cy="5105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4"/>
          <p:cNvSpPr>
            <a:spLocks noGrp="1"/>
          </p:cNvSpPr>
          <p:nvPr>
            <p:ph type="sldNum" sz="quarter" idx="10"/>
          </p:nvPr>
        </p:nvSpPr>
        <p:spPr/>
        <p:txBody>
          <a:bodyPr/>
          <a:lstStyle/>
          <a:p>
            <a:fld id="{FAE2E2B0-08E0-43F9-81D0-45B526C59D7A}" type="slidenum">
              <a:rPr lang="zh-TW" altLang="en-US" smtClean="0"/>
              <a:t>‹#›</a:t>
            </a:fld>
            <a:endParaRPr lang="zh-TW" altLang="en-US"/>
          </a:p>
        </p:txBody>
      </p:sp>
    </p:spTree>
    <p:extLst>
      <p:ext uri="{BB962C8B-B14F-4D97-AF65-F5344CB8AC3E}">
        <p14:creationId xmlns:p14="http://schemas.microsoft.com/office/powerpoint/2010/main" val="2840793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標題 3"/>
          <p:cNvSpPr>
            <a:spLocks noGrp="1"/>
          </p:cNvSpPr>
          <p:nvPr>
            <p:ph type="title"/>
          </p:nvPr>
        </p:nvSpPr>
        <p:spPr/>
        <p:txBody>
          <a:bodyPr/>
          <a:lstStyle/>
          <a:p>
            <a:r>
              <a:rPr lang="zh-TW" altLang="en-US" smtClean="0"/>
              <a:t>按一下以編輯母片標題樣式</a:t>
            </a:r>
            <a:endParaRPr lang="zh-TW" altLang="en-US"/>
          </a:p>
        </p:txBody>
      </p:sp>
      <p:sp>
        <p:nvSpPr>
          <p:cNvPr id="5" name="投影片編號版面配置區 4"/>
          <p:cNvSpPr>
            <a:spLocks noGrp="1"/>
          </p:cNvSpPr>
          <p:nvPr>
            <p:ph type="sldNum" sz="quarter" idx="10"/>
          </p:nvPr>
        </p:nvSpPr>
        <p:spPr/>
        <p:txBody>
          <a:bodyPr/>
          <a:lstStyle/>
          <a:p>
            <a:fld id="{FAE2E2B0-08E0-43F9-81D0-45B526C59D7A}" type="slidenum">
              <a:rPr lang="zh-TW" altLang="en-US" smtClean="0"/>
              <a:t>‹#›</a:t>
            </a:fld>
            <a:endParaRPr lang="zh-TW" altLang="en-US"/>
          </a:p>
        </p:txBody>
      </p:sp>
    </p:spTree>
    <p:extLst>
      <p:ext uri="{BB962C8B-B14F-4D97-AF65-F5344CB8AC3E}">
        <p14:creationId xmlns:p14="http://schemas.microsoft.com/office/powerpoint/2010/main" val="1369953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AEFA258-6A55-4088-B8A0-532868EEA280}"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AEFA258-6A55-4088-B8A0-532868EEA280}" type="datetimeFigureOut">
              <a:rPr lang="en-IN" smtClean="0"/>
              <a:t>03-04-2024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9AA95C-0127-4074-BA71-A04DF364EB1E}"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AEFA258-6A55-4088-B8A0-532868EEA280}"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AEFA258-6A55-4088-B8A0-532868EEA280}" type="datetimeFigureOut">
              <a:rPr lang="en-IN" smtClean="0"/>
              <a:t>03-04-2024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AEFA258-6A55-4088-B8A0-532868EEA280}" type="datetimeFigureOut">
              <a:rPr lang="en-IN" smtClean="0"/>
              <a:t>03-04-2024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EFA258-6A55-4088-B8A0-532868EEA280}" type="datetimeFigureOut">
              <a:rPr lang="en-IN" smtClean="0"/>
              <a:t>03-04-2024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AEFA258-6A55-4088-B8A0-532868EEA280}"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AEFA258-6A55-4088-B8A0-532868EEA280}" type="datetimeFigureOut">
              <a:rPr lang="en-IN" smtClean="0"/>
              <a:t>03-04-2024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4B9AA95C-0127-4074-BA71-A04DF364EB1E}"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AEFA258-6A55-4088-B8A0-532868EEA280}" type="datetimeFigureOut">
              <a:rPr lang="en-IN" smtClean="0"/>
              <a:t>03-04-2024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B9AA95C-0127-4074-BA71-A04DF364EB1E}"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YARN</a:t>
            </a:r>
            <a:endParaRPr lang="en-IN" dirty="0"/>
          </a:p>
        </p:txBody>
      </p:sp>
      <p:sp>
        <p:nvSpPr>
          <p:cNvPr id="3" name="Subtitle 2"/>
          <p:cNvSpPr>
            <a:spLocks noGrp="1"/>
          </p:cNvSpPr>
          <p:nvPr>
            <p:ph type="subTitle" idx="1"/>
          </p:nvPr>
        </p:nvSpPr>
        <p:spPr/>
        <p:txBody>
          <a:bodyPr/>
          <a:lstStyle/>
          <a:p>
            <a:endParaRPr lang="en-IN"/>
          </a:p>
        </p:txBody>
      </p:sp>
      <p:sp>
        <p:nvSpPr>
          <p:cNvPr id="4" name="AutoShape 2" descr="MapReduce&#10;(data processing)&#10;Other frameworks&#10;(processing)&#10;YARN&#10;(cluster resource management)&#10;HDFS&#10;(data storage)&#10;Hadoop 2.0&#10;YARN solved those issues and users could&#10;work on multiple processing models along&#10;with MapReduce&#10;HDFS&#10;(data storage)&#10;MapReduce&#10;(data processing)&#10;Hadoop 1.0&#10;Designed to run MapReduce jobs only and&#10;had issues in scalability, resource&#10;utilization, etc.&#10;Before YARN After YARN&#10;Need for YARN&#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94886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2348880"/>
            <a:ext cx="8229600" cy="4389120"/>
          </a:xfrm>
        </p:spPr>
        <p:txBody>
          <a:bodyPr>
            <a:normAutofit fontScale="85000" lnSpcReduction="20000"/>
          </a:bodyPr>
          <a:lstStyle/>
          <a:p>
            <a:endParaRPr lang="en-IN" dirty="0" smtClean="0"/>
          </a:p>
          <a:p>
            <a:endParaRPr lang="en-IN" dirty="0"/>
          </a:p>
          <a:p>
            <a:endParaRPr lang="en-IN" dirty="0" smtClean="0"/>
          </a:p>
          <a:p>
            <a:endParaRPr lang="en-IN" dirty="0"/>
          </a:p>
          <a:p>
            <a:endParaRPr lang="en-IN" dirty="0" smtClean="0"/>
          </a:p>
          <a:p>
            <a:endParaRPr lang="en-IN" dirty="0"/>
          </a:p>
          <a:p>
            <a:r>
              <a:rPr lang="en-IN" dirty="0" smtClean="0"/>
              <a:t>Namespace </a:t>
            </a:r>
            <a:r>
              <a:rPr lang="en-IN" dirty="0"/>
              <a:t>we mean a certain location on the </a:t>
            </a:r>
            <a:r>
              <a:rPr lang="en-IN" dirty="0" err="1"/>
              <a:t>hdfs</a:t>
            </a:r>
            <a:r>
              <a:rPr lang="en-IN" dirty="0"/>
              <a:t>. </a:t>
            </a:r>
            <a:endParaRPr lang="en-IN" dirty="0" smtClean="0"/>
          </a:p>
          <a:p>
            <a:r>
              <a:rPr lang="en-IN" dirty="0" smtClean="0"/>
              <a:t>In </a:t>
            </a:r>
            <a:r>
              <a:rPr lang="en-IN" dirty="0"/>
              <a:t>Hadoop we refer to a Namespace as a file or directory which is handled by the Name Node. </a:t>
            </a:r>
            <a:endParaRPr lang="en-IN" dirty="0" smtClean="0"/>
          </a:p>
          <a:p>
            <a:r>
              <a:rPr lang="en-IN" dirty="0" smtClean="0"/>
              <a:t>According </a:t>
            </a:r>
            <a:r>
              <a:rPr lang="en-IN" dirty="0"/>
              <a:t>to Hadoop, Name Node manages the file system namespace. </a:t>
            </a:r>
            <a:endParaRPr lang="en-IN" dirty="0" smtClean="0"/>
          </a:p>
          <a:p>
            <a:r>
              <a:rPr lang="en-IN" dirty="0" smtClean="0"/>
              <a:t>It </a:t>
            </a:r>
            <a:r>
              <a:rPr lang="en-IN" dirty="0"/>
              <a:t>maintains the file system tree, and the metadata of all the files and the directories in the tree.</a:t>
            </a:r>
          </a:p>
        </p:txBody>
      </p:sp>
      <p:graphicFrame>
        <p:nvGraphicFramePr>
          <p:cNvPr id="4" name="Table 3"/>
          <p:cNvGraphicFramePr>
            <a:graphicFrameLocks noGrp="1"/>
          </p:cNvGraphicFramePr>
          <p:nvPr>
            <p:extLst>
              <p:ext uri="{D42A27DB-BD31-4B8C-83A1-F6EECF244321}">
                <p14:modId xmlns:p14="http://schemas.microsoft.com/office/powerpoint/2010/main" val="1533980171"/>
              </p:ext>
            </p:extLst>
          </p:nvPr>
        </p:nvGraphicFramePr>
        <p:xfrm>
          <a:off x="323528" y="476672"/>
          <a:ext cx="7704856" cy="3552723"/>
        </p:xfrm>
        <a:graphic>
          <a:graphicData uri="http://schemas.openxmlformats.org/drawingml/2006/table">
            <a:tbl>
              <a:tblPr firstRow="1" bandRow="1">
                <a:tableStyleId>{5C22544A-7EE6-4342-B048-85BDC9FD1C3A}</a:tableStyleId>
              </a:tblPr>
              <a:tblGrid>
                <a:gridCol w="3852428"/>
                <a:gridCol w="3852428"/>
              </a:tblGrid>
              <a:tr h="373327">
                <a:tc>
                  <a:txBody>
                    <a:bodyPr/>
                    <a:lstStyle/>
                    <a:p>
                      <a:r>
                        <a:rPr lang="en-IN" dirty="0" smtClean="0"/>
                        <a:t>Hadoop 1.0</a:t>
                      </a:r>
                      <a:endParaRPr lang="en-IN" dirty="0"/>
                    </a:p>
                  </a:txBody>
                  <a:tcPr/>
                </a:tc>
                <a:tc>
                  <a:txBody>
                    <a:bodyPr/>
                    <a:lstStyle/>
                    <a:p>
                      <a:r>
                        <a:rPr lang="en-IN" dirty="0" smtClean="0"/>
                        <a:t>Hadoop 2.0</a:t>
                      </a:r>
                      <a:endParaRPr lang="en-IN" dirty="0"/>
                    </a:p>
                  </a:txBody>
                  <a:tcPr/>
                </a:tc>
              </a:tr>
              <a:tr h="3179396">
                <a:tc>
                  <a:txBody>
                    <a:bodyPr/>
                    <a:lstStyle/>
                    <a:p>
                      <a:r>
                        <a:rPr lang="en-IN" dirty="0" smtClean="0"/>
                        <a:t>- Limited up to 4000 nodes per cluster</a:t>
                      </a:r>
                    </a:p>
                    <a:p>
                      <a:endParaRPr lang="en-IN" dirty="0" smtClean="0"/>
                    </a:p>
                    <a:p>
                      <a:r>
                        <a:rPr lang="en-IN" dirty="0" smtClean="0"/>
                        <a:t> - Only has one namespace for managing HDFS</a:t>
                      </a:r>
                    </a:p>
                    <a:p>
                      <a:endParaRPr lang="en-IN" dirty="0" smtClean="0"/>
                    </a:p>
                    <a:p>
                      <a:r>
                        <a:rPr lang="en-IN" dirty="0" smtClean="0"/>
                        <a:t> - Map and Reduce slots are static</a:t>
                      </a:r>
                    </a:p>
                    <a:p>
                      <a:endParaRPr lang="en-IN" dirty="0" smtClean="0"/>
                    </a:p>
                    <a:p>
                      <a:r>
                        <a:rPr lang="en-IN" dirty="0" smtClean="0"/>
                        <a:t> - Running job is only MapReduce</a:t>
                      </a:r>
                    </a:p>
                    <a:p>
                      <a:endParaRPr lang="en-IN" dirty="0"/>
                    </a:p>
                  </a:txBody>
                  <a:tcPr/>
                </a:tc>
                <a:tc>
                  <a:txBody>
                    <a:bodyPr/>
                    <a:lstStyle/>
                    <a:p>
                      <a:r>
                        <a:rPr lang="en-IN" dirty="0" smtClean="0"/>
                        <a:t>Potentially up to 10000 nodes per cluster</a:t>
                      </a:r>
                    </a:p>
                    <a:p>
                      <a:endParaRPr lang="en-IN" dirty="0" smtClean="0"/>
                    </a:p>
                    <a:p>
                      <a:r>
                        <a:rPr lang="en-IN" dirty="0" smtClean="0"/>
                        <a:t> - Supports multiple namespaces for managing HDFS</a:t>
                      </a:r>
                    </a:p>
                    <a:p>
                      <a:endParaRPr lang="en-IN" dirty="0" smtClean="0"/>
                    </a:p>
                    <a:p>
                      <a:r>
                        <a:rPr lang="en-IN" dirty="0" smtClean="0"/>
                        <a:t> - Efficient cluster utilization (YARN)</a:t>
                      </a:r>
                    </a:p>
                    <a:p>
                      <a:endParaRPr lang="en-IN" dirty="0" smtClean="0"/>
                    </a:p>
                    <a:p>
                      <a:r>
                        <a:rPr lang="en-IN" dirty="0" smtClean="0"/>
                        <a:t> - Any app can integrate with Hadoop</a:t>
                      </a:r>
                      <a:endParaRPr lang="en-IN" dirty="0"/>
                    </a:p>
                  </a:txBody>
                  <a:tcPr/>
                </a:tc>
              </a:tr>
            </a:tbl>
          </a:graphicData>
        </a:graphic>
      </p:graphicFrame>
    </p:spTree>
    <p:extLst>
      <p:ext uri="{BB962C8B-B14F-4D97-AF65-F5344CB8AC3E}">
        <p14:creationId xmlns:p14="http://schemas.microsoft.com/office/powerpoint/2010/main" val="3959100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IN" dirty="0"/>
              <a:t>MapReduce vs </a:t>
            </a:r>
            <a:r>
              <a:rPr lang="en-IN" dirty="0" smtClean="0"/>
              <a:t>Yarn</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406375"/>
              </p:ext>
            </p:extLst>
          </p:nvPr>
        </p:nvGraphicFramePr>
        <p:xfrm>
          <a:off x="107504" y="1268760"/>
          <a:ext cx="8928992" cy="5055448"/>
        </p:xfrm>
        <a:graphic>
          <a:graphicData uri="http://schemas.openxmlformats.org/drawingml/2006/table">
            <a:tbl>
              <a:tblPr firstRow="1" bandRow="1">
                <a:tableStyleId>{5C22544A-7EE6-4342-B048-85BDC9FD1C3A}</a:tableStyleId>
              </a:tblPr>
              <a:tblGrid>
                <a:gridCol w="1656184"/>
                <a:gridCol w="3528392"/>
                <a:gridCol w="3744416"/>
              </a:tblGrid>
              <a:tr h="370840">
                <a:tc>
                  <a:txBody>
                    <a:bodyPr/>
                    <a:lstStyle/>
                    <a:p>
                      <a:r>
                        <a:rPr lang="en-IN" dirty="0" smtClean="0"/>
                        <a:t>comparison</a:t>
                      </a:r>
                      <a:endParaRPr lang="en-IN" dirty="0"/>
                    </a:p>
                  </a:txBody>
                  <a:tcPr/>
                </a:tc>
                <a:tc>
                  <a:txBody>
                    <a:bodyPr/>
                    <a:lstStyle/>
                    <a:p>
                      <a:r>
                        <a:rPr lang="en-IN" dirty="0" smtClean="0"/>
                        <a:t>YARN</a:t>
                      </a:r>
                      <a:endParaRPr lang="en-IN" dirty="0"/>
                    </a:p>
                  </a:txBody>
                  <a:tcPr/>
                </a:tc>
                <a:tc>
                  <a:txBody>
                    <a:bodyPr/>
                    <a:lstStyle/>
                    <a:p>
                      <a:r>
                        <a:rPr lang="en-IN" dirty="0" smtClean="0"/>
                        <a:t>Map Reduce</a:t>
                      </a:r>
                      <a:endParaRPr lang="en-IN" dirty="0"/>
                    </a:p>
                  </a:txBody>
                  <a:tcPr/>
                </a:tc>
              </a:tr>
              <a:tr h="637272">
                <a:tc>
                  <a:txBody>
                    <a:bodyPr/>
                    <a:lstStyle/>
                    <a:p>
                      <a:r>
                        <a:rPr lang="en-IN" dirty="0" smtClean="0"/>
                        <a:t>Meaning		</a:t>
                      </a:r>
                      <a:endParaRPr lang="en-IN" dirty="0"/>
                    </a:p>
                  </a:txBody>
                  <a:tcPr/>
                </a:tc>
                <a:tc>
                  <a:txBody>
                    <a:bodyPr/>
                    <a:lstStyle/>
                    <a:p>
                      <a:r>
                        <a:rPr lang="en-IN" dirty="0" smtClean="0"/>
                        <a:t>YARN Stands for Yet Another Resource Negotiator.</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Map Reduce is self-defined.</a:t>
                      </a:r>
                    </a:p>
                    <a:p>
                      <a:endParaRPr lang="en-IN" dirty="0"/>
                    </a:p>
                  </a:txBody>
                  <a:tcPr/>
                </a:tc>
              </a:tr>
              <a:tr h="357232">
                <a:tc>
                  <a:txBody>
                    <a:bodyPr/>
                    <a:lstStyle/>
                    <a:p>
                      <a:r>
                        <a:rPr lang="en-IN" dirty="0" smtClean="0"/>
                        <a:t>Version	</a:t>
                      </a:r>
                      <a:endParaRPr lang="en-IN" dirty="0"/>
                    </a:p>
                  </a:txBody>
                  <a:tcPr/>
                </a:tc>
                <a:tc>
                  <a:txBody>
                    <a:bodyPr/>
                    <a:lstStyle/>
                    <a:p>
                      <a:r>
                        <a:rPr lang="en-IN" dirty="0" smtClean="0"/>
                        <a:t>Introduce in Hadoop 2.0</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Introduce in Hadoop 1.0</a:t>
                      </a:r>
                      <a:endParaRPr lang="en-IN" dirty="0"/>
                    </a:p>
                  </a:txBody>
                  <a:tcPr/>
                </a:tc>
              </a:tr>
              <a:tr h="370840">
                <a:tc>
                  <a:txBody>
                    <a:bodyPr/>
                    <a:lstStyle/>
                    <a:p>
                      <a:r>
                        <a:rPr lang="en-IN" dirty="0" smtClean="0"/>
                        <a:t>Responsibility</a:t>
                      </a:r>
                      <a:endParaRPr lang="en-IN" dirty="0"/>
                    </a:p>
                  </a:txBody>
                  <a:tcPr/>
                </a:tc>
                <a:tc>
                  <a:txBody>
                    <a:bodyPr/>
                    <a:lstStyle/>
                    <a:p>
                      <a:r>
                        <a:rPr lang="en-IN" dirty="0" smtClean="0"/>
                        <a:t>Now YARN is responsible for Resource management part.</a:t>
                      </a:r>
                      <a:endParaRPr lang="en-IN" dirty="0"/>
                    </a:p>
                  </a:txBody>
                  <a:tcPr/>
                </a:tc>
                <a:tc>
                  <a:txBody>
                    <a:bodyPr/>
                    <a:lstStyle/>
                    <a:p>
                      <a:r>
                        <a:rPr lang="en-IN" dirty="0" smtClean="0"/>
                        <a:t>Earlier Map reduce was responsible for Resource Management as well as data processing</a:t>
                      </a:r>
                      <a:endParaRPr lang="en-IN" dirty="0"/>
                    </a:p>
                  </a:txBody>
                  <a:tcPr/>
                </a:tc>
              </a:tr>
              <a:tr h="661248">
                <a:tc>
                  <a:txBody>
                    <a:bodyPr/>
                    <a:lstStyle/>
                    <a:p>
                      <a:r>
                        <a:rPr lang="en-IN" dirty="0" smtClean="0"/>
                        <a:t>Execution model	</a:t>
                      </a:r>
                      <a:endParaRPr lang="en-IN" dirty="0"/>
                    </a:p>
                  </a:txBody>
                  <a:tcPr/>
                </a:tc>
                <a:tc>
                  <a:txBody>
                    <a:bodyPr/>
                    <a:lstStyle/>
                    <a:p>
                      <a:r>
                        <a:rPr lang="en-IN" dirty="0" smtClean="0"/>
                        <a:t>Yarn execution model is more generic as compare to Map reduce</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Less Generic as compare to YARN.</a:t>
                      </a:r>
                    </a:p>
                    <a:p>
                      <a:endParaRPr lang="en-IN" dirty="0"/>
                    </a:p>
                  </a:txBody>
                  <a:tcPr/>
                </a:tc>
              </a:tr>
              <a:tr h="370840">
                <a:tc>
                  <a:txBody>
                    <a:bodyPr/>
                    <a:lstStyle/>
                    <a:p>
                      <a:r>
                        <a:rPr lang="en-IN" dirty="0" smtClean="0"/>
                        <a:t>Architecture</a:t>
                      </a:r>
                      <a:endParaRPr lang="en-IN" dirty="0"/>
                    </a:p>
                  </a:txBody>
                  <a:tcPr/>
                </a:tc>
                <a:tc>
                  <a:txBody>
                    <a:bodyPr/>
                    <a:lstStyle/>
                    <a:p>
                      <a:r>
                        <a:rPr lang="en-IN" dirty="0" smtClean="0"/>
                        <a:t>YARN is introduced in MR2 on top of job tracker and task tracker. In the place of job tracker and task tracker Application, the master comes into the picture.</a:t>
                      </a:r>
                      <a:endParaRPr lang="en-IN" dirty="0"/>
                    </a:p>
                  </a:txBody>
                  <a:tcPr/>
                </a:tc>
                <a:tc>
                  <a:txBody>
                    <a:bodyPr/>
                    <a:lstStyle/>
                    <a:p>
                      <a:r>
                        <a:rPr lang="en-IN" dirty="0" smtClean="0"/>
                        <a:t>In the earlier version of MR1, YARN is not there In the place of YARN job tracker and task tracker was present which help in the execution of application or jobs</a:t>
                      </a:r>
                      <a:endParaRPr lang="en-IN" dirty="0"/>
                    </a:p>
                  </a:txBody>
                  <a:tcPr/>
                </a:tc>
              </a:tr>
              <a:tr h="370840">
                <a:tc>
                  <a:txBody>
                    <a:bodyPr/>
                    <a:lstStyle/>
                    <a:p>
                      <a:r>
                        <a:rPr lang="en-IN" dirty="0" smtClean="0"/>
                        <a:t>Flexibility</a:t>
                      </a:r>
                      <a:endParaRPr lang="en-IN" dirty="0"/>
                    </a:p>
                  </a:txBody>
                  <a:tcPr/>
                </a:tc>
                <a:tc>
                  <a:txBody>
                    <a:bodyPr/>
                    <a:lstStyle/>
                    <a:p>
                      <a:r>
                        <a:rPr lang="en-IN" dirty="0" smtClean="0"/>
                        <a:t>YARN is more isolated and scalable</a:t>
                      </a:r>
                      <a:endParaRPr lang="en-IN" dirty="0"/>
                    </a:p>
                  </a:txBody>
                  <a:tcPr/>
                </a:tc>
                <a:tc>
                  <a:txBody>
                    <a:bodyPr/>
                    <a:lstStyle/>
                    <a:p>
                      <a:r>
                        <a:rPr lang="en-IN" dirty="0" smtClean="0"/>
                        <a:t>Less scalable as compare to YARN.</a:t>
                      </a:r>
                      <a:endParaRPr lang="en-IN" dirty="0"/>
                    </a:p>
                  </a:txBody>
                  <a:tcPr/>
                </a:tc>
              </a:tr>
            </a:tbl>
          </a:graphicData>
        </a:graphic>
      </p:graphicFrame>
    </p:spTree>
    <p:extLst>
      <p:ext uri="{BB962C8B-B14F-4D97-AF65-F5344CB8AC3E}">
        <p14:creationId xmlns:p14="http://schemas.microsoft.com/office/powerpoint/2010/main" val="1539333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7008863"/>
              </p:ext>
            </p:extLst>
          </p:nvPr>
        </p:nvGraphicFramePr>
        <p:xfrm>
          <a:off x="457200" y="692697"/>
          <a:ext cx="8229600" cy="4206240"/>
        </p:xfrm>
        <a:graphic>
          <a:graphicData uri="http://schemas.openxmlformats.org/drawingml/2006/table">
            <a:tbl>
              <a:tblPr firstRow="1" bandRow="1">
                <a:tableStyleId>{5C22544A-7EE6-4342-B048-85BDC9FD1C3A}</a:tableStyleId>
              </a:tblPr>
              <a:tblGrid>
                <a:gridCol w="1378496"/>
                <a:gridCol w="3672408"/>
                <a:gridCol w="3178696"/>
              </a:tblGrid>
              <a:tr h="288031">
                <a:tc>
                  <a:txBody>
                    <a:bodyPr/>
                    <a:lstStyle/>
                    <a:p>
                      <a:endParaRPr lang="en-IN" dirty="0"/>
                    </a:p>
                  </a:txBody>
                  <a:tcPr/>
                </a:tc>
                <a:tc>
                  <a:txBody>
                    <a:bodyPr/>
                    <a:lstStyle/>
                    <a:p>
                      <a:endParaRPr lang="en-IN"/>
                    </a:p>
                  </a:txBody>
                  <a:tcPr/>
                </a:tc>
                <a:tc>
                  <a:txBody>
                    <a:bodyPr/>
                    <a:lstStyle/>
                    <a:p>
                      <a:endParaRPr lang="en-IN"/>
                    </a:p>
                  </a:txBody>
                  <a:tcPr/>
                </a:tc>
              </a:tr>
              <a:tr h="1002391">
                <a:tc>
                  <a:txBody>
                    <a:bodyPr/>
                    <a:lstStyle/>
                    <a:p>
                      <a:r>
                        <a:rPr lang="en-IN" dirty="0" smtClean="0"/>
                        <a:t>Daemons		</a:t>
                      </a:r>
                      <a:endParaRPr lang="en-IN" dirty="0"/>
                    </a:p>
                  </a:txBody>
                  <a:tcPr/>
                </a:tc>
                <a:tc>
                  <a:txBody>
                    <a:bodyPr/>
                    <a:lstStyle/>
                    <a:p>
                      <a:r>
                        <a:rPr lang="en-IN" dirty="0" smtClean="0"/>
                        <a:t>YARN has Name Node, Data node, secondary Name node, Resource Manager and Node Manager.</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Map Reduce has Name node, Data node, Secondary Name node, job tracker and task tracker.</a:t>
                      </a:r>
                      <a:endParaRPr lang="en-IN" dirty="0"/>
                    </a:p>
                  </a:txBody>
                  <a:tcPr/>
                </a:tc>
              </a:tr>
              <a:tr h="370840">
                <a:tc>
                  <a:txBody>
                    <a:bodyPr/>
                    <a:lstStyle/>
                    <a:p>
                      <a:r>
                        <a:rPr lang="en-IN" dirty="0" smtClean="0"/>
                        <a:t>Limitation		</a:t>
                      </a:r>
                      <a:endParaRPr lang="en-IN" dirty="0"/>
                    </a:p>
                  </a:txBody>
                  <a:tcPr/>
                </a:tc>
                <a:tc>
                  <a:txBody>
                    <a:bodyPr/>
                    <a:lstStyle/>
                    <a:p>
                      <a:r>
                        <a:rPr lang="en-IN" dirty="0" smtClean="0"/>
                        <a:t>There is no concept of single point of failure in YARN because it has multiple Masters so if one got failed another master will pick it up and resume the execution.</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Single point of failure, low resource utilization(Max of 4200 clusters by YAHOO) and less scalability when compare to YARN</a:t>
                      </a:r>
                    </a:p>
                    <a:p>
                      <a:endParaRPr lang="en-IN" dirty="0"/>
                    </a:p>
                  </a:txBody>
                  <a:tcPr/>
                </a:tc>
              </a:tr>
              <a:tr h="370840">
                <a:tc>
                  <a:txBody>
                    <a:bodyPr/>
                    <a:lstStyle/>
                    <a:p>
                      <a:r>
                        <a:rPr lang="en-IN" dirty="0" smtClean="0"/>
                        <a:t>Size	</a:t>
                      </a:r>
                      <a:endParaRPr lang="en-IN" dirty="0"/>
                    </a:p>
                  </a:txBody>
                  <a:tcPr/>
                </a:tc>
                <a:tc>
                  <a:txBody>
                    <a:bodyPr/>
                    <a:lstStyle/>
                    <a:p>
                      <a:r>
                        <a:rPr lang="en-IN" dirty="0" smtClean="0"/>
                        <a:t>By default the size of a data node in YARN is 128MB	</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By default the size of a data node in Map reduce is 64MB.</a:t>
                      </a:r>
                    </a:p>
                    <a:p>
                      <a:endParaRPr lang="en-IN" dirty="0"/>
                    </a:p>
                  </a:txBody>
                  <a:tcPr/>
                </a:tc>
              </a:tr>
            </a:tbl>
          </a:graphicData>
        </a:graphic>
      </p:graphicFrame>
      <p:sp>
        <p:nvSpPr>
          <p:cNvPr id="3" name="Rectangle 2"/>
          <p:cNvSpPr/>
          <p:nvPr/>
        </p:nvSpPr>
        <p:spPr>
          <a:xfrm>
            <a:off x="899592" y="5367665"/>
            <a:ext cx="7920880" cy="830997"/>
          </a:xfrm>
          <a:prstGeom prst="rect">
            <a:avLst/>
          </a:prstGeom>
        </p:spPr>
        <p:txBody>
          <a:bodyPr wrap="square">
            <a:spAutoFit/>
          </a:bodyPr>
          <a:lstStyle/>
          <a:p>
            <a:r>
              <a:rPr lang="en-IN" sz="2400" b="1" dirty="0"/>
              <a:t>YARN is a generic job scheduling framework and HDFS is a storage framework.</a:t>
            </a:r>
          </a:p>
        </p:txBody>
      </p:sp>
    </p:spTree>
    <p:extLst>
      <p:ext uri="{BB962C8B-B14F-4D97-AF65-F5344CB8AC3E}">
        <p14:creationId xmlns:p14="http://schemas.microsoft.com/office/powerpoint/2010/main" val="595860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Hadoop 2 has a lots of high level applications that was written on top of </a:t>
            </a:r>
            <a:r>
              <a:rPr lang="en-IN" dirty="0" smtClean="0"/>
              <a:t>the Yarn</a:t>
            </a:r>
            <a:r>
              <a:rPr lang="en-IN" dirty="0"/>
              <a:t>, by using Yarn API’s for example </a:t>
            </a:r>
            <a:r>
              <a:rPr lang="en-IN" dirty="0" err="1"/>
              <a:t>Spark,HBase</a:t>
            </a:r>
            <a:r>
              <a:rPr lang="en-IN" dirty="0"/>
              <a:t> </a:t>
            </a:r>
            <a:r>
              <a:rPr lang="en-IN" dirty="0" err="1"/>
              <a:t>e.t.c</a:t>
            </a:r>
            <a:r>
              <a:rPr lang="en-IN" dirty="0"/>
              <a:t>. MapReduce </a:t>
            </a:r>
            <a:r>
              <a:rPr lang="en-IN" dirty="0" smtClean="0"/>
              <a:t>have also </a:t>
            </a:r>
            <a:r>
              <a:rPr lang="en-IN" dirty="0"/>
              <a:t>become an application on top of the Yarn. </a:t>
            </a:r>
            <a:endParaRPr lang="en-IN" dirty="0" smtClean="0"/>
          </a:p>
          <a:p>
            <a:r>
              <a:rPr lang="en-IN" dirty="0"/>
              <a:t>Yarn and its applications concept brings flexibility and a lots of </a:t>
            </a:r>
            <a:r>
              <a:rPr lang="en-IN" dirty="0" smtClean="0"/>
              <a:t>new opportunities </a:t>
            </a:r>
            <a:r>
              <a:rPr lang="en-IN" dirty="0"/>
              <a:t>for Hadoop environment.</a:t>
            </a:r>
          </a:p>
          <a:p>
            <a:endParaRPr lang="en-IN" dirty="0"/>
          </a:p>
          <a:p>
            <a:endParaRPr lang="en-IN" dirty="0"/>
          </a:p>
        </p:txBody>
      </p:sp>
    </p:spTree>
    <p:extLst>
      <p:ext uri="{BB962C8B-B14F-4D97-AF65-F5344CB8AC3E}">
        <p14:creationId xmlns:p14="http://schemas.microsoft.com/office/powerpoint/2010/main" val="3430079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en-IN" dirty="0"/>
              <a:t>Applications that run on YARN</a:t>
            </a:r>
          </a:p>
        </p:txBody>
      </p:sp>
      <p:sp>
        <p:nvSpPr>
          <p:cNvPr id="4" name="Content Placeholder 3"/>
          <p:cNvSpPr>
            <a:spLocks noGrp="1"/>
          </p:cNvSpPr>
          <p:nvPr>
            <p:ph idx="1"/>
          </p:nvPr>
        </p:nvSpPr>
        <p:spPr>
          <a:xfrm>
            <a:off x="457200" y="1484784"/>
            <a:ext cx="8229600" cy="4839816"/>
          </a:xfrm>
        </p:spPr>
        <p:txBody>
          <a:bodyPr/>
          <a:lstStyle/>
          <a:p>
            <a:r>
              <a:rPr lang="en-IN" dirty="0"/>
              <a:t>Apache yarn is also a data operating system for Hadoop 2.x.</a:t>
            </a:r>
          </a:p>
          <a:p>
            <a:endParaRPr lang="en-IN"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76872"/>
            <a:ext cx="7376142" cy="414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818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adoop Architectur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124200" y="2895600"/>
            <a:ext cx="3962400" cy="3866387"/>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467544" y="188640"/>
            <a:ext cx="8229600" cy="1143000"/>
          </a:xfrm>
        </p:spPr>
        <p:txBody>
          <a:bodyPr/>
          <a:lstStyle/>
          <a:p>
            <a:r>
              <a:rPr lang="en-US" altLang="zh-TW" dirty="0" smtClean="0"/>
              <a:t>Yarn</a:t>
            </a:r>
            <a:endParaRPr lang="zh-TW" altLang="en-US" dirty="0"/>
          </a:p>
        </p:txBody>
      </p:sp>
      <p:sp>
        <p:nvSpPr>
          <p:cNvPr id="7" name="內容版面配置區 6"/>
          <p:cNvSpPr>
            <a:spLocks noGrp="1"/>
          </p:cNvSpPr>
          <p:nvPr>
            <p:ph sz="half" idx="2"/>
          </p:nvPr>
        </p:nvSpPr>
        <p:spPr>
          <a:xfrm>
            <a:off x="381000" y="1219200"/>
            <a:ext cx="8305800" cy="4906963"/>
          </a:xfrm>
        </p:spPr>
        <p:txBody>
          <a:bodyPr/>
          <a:lstStyle/>
          <a:p>
            <a:r>
              <a:rPr lang="en-US" altLang="zh-TW" dirty="0"/>
              <a:t>YARN is the prerequisite for Enterprise </a:t>
            </a:r>
            <a:r>
              <a:rPr lang="en-US" altLang="zh-TW" dirty="0" smtClean="0"/>
              <a:t>Hadoop</a:t>
            </a:r>
          </a:p>
          <a:p>
            <a:pPr lvl="1"/>
            <a:r>
              <a:rPr lang="en-US" altLang="zh-TW" dirty="0" smtClean="0"/>
              <a:t>providing </a:t>
            </a:r>
            <a:r>
              <a:rPr lang="en-US" altLang="zh-TW" dirty="0"/>
              <a:t>resource management </a:t>
            </a:r>
            <a:r>
              <a:rPr lang="en-US" altLang="zh-TW" dirty="0" smtClean="0"/>
              <a:t>and a </a:t>
            </a:r>
            <a:r>
              <a:rPr lang="en-US" altLang="zh-TW" dirty="0"/>
              <a:t>central platform to deliver consistent operations, security, and data governance tools across Hadoop clusters.</a:t>
            </a:r>
            <a:endParaRPr lang="zh-TW" altLang="en-US" dirty="0"/>
          </a:p>
        </p:txBody>
      </p:sp>
      <p:sp>
        <p:nvSpPr>
          <p:cNvPr id="9" name="圓角矩形 8"/>
          <p:cNvSpPr/>
          <p:nvPr/>
        </p:nvSpPr>
        <p:spPr bwMode="auto">
          <a:xfrm>
            <a:off x="3352800" y="5638800"/>
            <a:ext cx="1676400" cy="685800"/>
          </a:xfrm>
          <a:prstGeom prst="round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566872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noFill/>
        </p:spPr>
        <p:txBody>
          <a:bodyPr/>
          <a:lstStyle/>
          <a:p>
            <a:r>
              <a:rPr lang="en-US" altLang="zh-TW" dirty="0" smtClean="0">
                <a:effectLst/>
              </a:rPr>
              <a:t>The Core Apache Hadoop Project</a:t>
            </a:r>
          </a:p>
        </p:txBody>
      </p:sp>
      <p:sp>
        <p:nvSpPr>
          <p:cNvPr id="2" name="文字版面配置區 1"/>
          <p:cNvSpPr>
            <a:spLocks noGrp="1"/>
          </p:cNvSpPr>
          <p:nvPr>
            <p:ph type="body" sz="half" idx="1"/>
          </p:nvPr>
        </p:nvSpPr>
        <p:spPr/>
        <p:txBody>
          <a:bodyPr/>
          <a:lstStyle/>
          <a:p>
            <a:r>
              <a:rPr lang="en-US" altLang="zh-TW" sz="2400" dirty="0" smtClean="0"/>
              <a:t>Hadoop Common:</a:t>
            </a:r>
          </a:p>
          <a:p>
            <a:pPr lvl="1"/>
            <a:r>
              <a:rPr lang="en-US" altLang="zh-TW" sz="2000" dirty="0" smtClean="0"/>
              <a:t>Java </a:t>
            </a:r>
            <a:r>
              <a:rPr lang="en-US" altLang="zh-TW" sz="2000" dirty="0"/>
              <a:t>libraries and utilities required by other Hadoop modules. </a:t>
            </a:r>
            <a:endParaRPr lang="en-US" altLang="zh-TW" sz="2000" dirty="0" smtClean="0"/>
          </a:p>
          <a:p>
            <a:r>
              <a:rPr lang="en-US" altLang="zh-TW" sz="2400" dirty="0" smtClean="0"/>
              <a:t>Hadoop </a:t>
            </a:r>
            <a:r>
              <a:rPr lang="en-US" altLang="zh-TW" sz="2400" dirty="0"/>
              <a:t>YARN: </a:t>
            </a:r>
            <a:endParaRPr lang="en-US" altLang="zh-TW" sz="2400" dirty="0" smtClean="0"/>
          </a:p>
          <a:p>
            <a:pPr lvl="1"/>
            <a:r>
              <a:rPr lang="en-US" altLang="zh-TW" sz="2000" dirty="0" smtClean="0"/>
              <a:t>a </a:t>
            </a:r>
            <a:r>
              <a:rPr lang="en-US" altLang="zh-TW" sz="2000" dirty="0"/>
              <a:t>framework for job scheduling and cluster resource management.</a:t>
            </a:r>
          </a:p>
          <a:p>
            <a:r>
              <a:rPr lang="en-US" altLang="zh-TW" sz="2400" dirty="0" smtClean="0"/>
              <a:t>HDFS: </a:t>
            </a:r>
          </a:p>
          <a:p>
            <a:pPr lvl="1"/>
            <a:r>
              <a:rPr lang="en-US" altLang="zh-TW" sz="2000" dirty="0" smtClean="0"/>
              <a:t>A </a:t>
            </a:r>
            <a:r>
              <a:rPr lang="en-US" altLang="zh-TW" sz="2000" dirty="0"/>
              <a:t>distributed file system </a:t>
            </a:r>
            <a:endParaRPr lang="en-US" altLang="zh-TW" sz="2000" dirty="0" smtClean="0"/>
          </a:p>
          <a:p>
            <a:r>
              <a:rPr lang="en-US" altLang="zh-TW" sz="2400" dirty="0" smtClean="0"/>
              <a:t>Hadoop </a:t>
            </a:r>
            <a:r>
              <a:rPr lang="en-US" altLang="zh-TW" sz="2400" dirty="0"/>
              <a:t>MapReduce</a:t>
            </a:r>
            <a:r>
              <a:rPr lang="en-US" altLang="zh-TW" sz="2400" dirty="0" smtClean="0"/>
              <a:t>:</a:t>
            </a:r>
          </a:p>
          <a:p>
            <a:pPr lvl="1"/>
            <a:r>
              <a:rPr lang="en-US" altLang="zh-TW" sz="2000" dirty="0" smtClean="0"/>
              <a:t>YARN-based </a:t>
            </a:r>
            <a:r>
              <a:rPr lang="en-US" altLang="zh-TW" sz="2000" dirty="0"/>
              <a:t>system for parallel processing of large data sets.</a:t>
            </a:r>
            <a:endParaRPr lang="zh-TW" altLang="en-US" sz="2000" dirty="0"/>
          </a:p>
        </p:txBody>
      </p:sp>
      <p:pic>
        <p:nvPicPr>
          <p:cNvPr id="9" name="Picture 4" descr="Hadoop Architectur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29200" y="1447800"/>
            <a:ext cx="3810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583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74" t="1999" r="23121"/>
          <a:stretch/>
        </p:blipFill>
        <p:spPr bwMode="auto">
          <a:xfrm>
            <a:off x="395536" y="747730"/>
            <a:ext cx="8103244" cy="61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521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229600" cy="1143000"/>
          </a:xfrm>
        </p:spPr>
        <p:txBody>
          <a:bodyPr>
            <a:normAutofit fontScale="90000"/>
          </a:bodyPr>
          <a:lstStyle/>
          <a:p>
            <a:r>
              <a:rPr lang="en-IN" dirty="0"/>
              <a:t>Cluster</a:t>
            </a:r>
            <a:br>
              <a:rPr lang="en-IN" dirty="0"/>
            </a:br>
            <a:endParaRPr lang="en-IN" dirty="0"/>
          </a:p>
        </p:txBody>
      </p:sp>
      <p:sp>
        <p:nvSpPr>
          <p:cNvPr id="3" name="Content Placeholder 2"/>
          <p:cNvSpPr>
            <a:spLocks noGrp="1"/>
          </p:cNvSpPr>
          <p:nvPr>
            <p:ph idx="1"/>
          </p:nvPr>
        </p:nvSpPr>
        <p:spPr>
          <a:xfrm>
            <a:off x="179512" y="620688"/>
            <a:ext cx="8640960" cy="4389120"/>
          </a:xfrm>
        </p:spPr>
        <p:txBody>
          <a:bodyPr/>
          <a:lstStyle/>
          <a:p>
            <a:r>
              <a:rPr lang="en-IN" dirty="0" smtClean="0"/>
              <a:t>In </a:t>
            </a:r>
            <a:r>
              <a:rPr lang="en-IN" dirty="0"/>
              <a:t>Hadoop, a computer is known as a Host and in YARN the same is denoted as a Node. Hence, two or more Hosts, connected by a local high-speed network creates a cluster. From the viewpoint of Hadoop, there may be several thousand hosts in a cluster</a:t>
            </a:r>
            <a:r>
              <a:rPr lang="en-IN" dirty="0" smtClean="0"/>
              <a:t>.</a:t>
            </a:r>
          </a:p>
          <a:p>
            <a:r>
              <a:rPr lang="en-IN" dirty="0" smtClean="0"/>
              <a:t>Host </a:t>
            </a:r>
            <a:r>
              <a:rPr lang="en-IN" dirty="0"/>
              <a:t>can be divided into two parts, Master and Worker. </a:t>
            </a:r>
            <a:r>
              <a:rPr lang="en-IN" dirty="0" smtClean="0"/>
              <a:t>Master </a:t>
            </a:r>
            <a:r>
              <a:rPr lang="en-IN" dirty="0"/>
              <a:t>Host-only communicates with the client and sends the work to the rest of the cluster in which all the worker hosts are.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986" y="4005064"/>
            <a:ext cx="5283764" cy="280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66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304800" y="152400"/>
            <a:ext cx="8534400" cy="990600"/>
          </a:xfrm>
        </p:spPr>
        <p:txBody>
          <a:bodyPr/>
          <a:lstStyle/>
          <a:p>
            <a:r>
              <a:rPr lang="en-US" altLang="zh-TW" dirty="0"/>
              <a:t>YARN Cluster </a:t>
            </a:r>
            <a:r>
              <a:rPr lang="en-US" altLang="zh-TW" dirty="0" smtClean="0"/>
              <a:t>Basics</a:t>
            </a:r>
            <a:endParaRPr lang="zh-TW" altLang="en-US" dirty="0"/>
          </a:p>
        </p:txBody>
      </p:sp>
      <p:sp>
        <p:nvSpPr>
          <p:cNvPr id="6" name="內容版面配置區 5"/>
          <p:cNvSpPr>
            <a:spLocks noGrp="1"/>
          </p:cNvSpPr>
          <p:nvPr>
            <p:ph idx="1"/>
          </p:nvPr>
        </p:nvSpPr>
        <p:spPr>
          <a:xfrm>
            <a:off x="304800" y="990600"/>
            <a:ext cx="8534400" cy="5257800"/>
          </a:xfrm>
        </p:spPr>
        <p:txBody>
          <a:bodyPr/>
          <a:lstStyle/>
          <a:p>
            <a:r>
              <a:rPr lang="en-US" altLang="zh-TW" sz="2400" dirty="0"/>
              <a:t>In a YARN cluster, there are two types of hosts:</a:t>
            </a:r>
          </a:p>
          <a:p>
            <a:pPr lvl="1"/>
            <a:r>
              <a:rPr lang="en-US" altLang="zh-TW" sz="2000" dirty="0"/>
              <a:t>The </a:t>
            </a:r>
            <a:r>
              <a:rPr lang="en-US" altLang="zh-TW" sz="2000" i="1" dirty="0" err="1"/>
              <a:t>ResourceManager</a:t>
            </a:r>
            <a:r>
              <a:rPr lang="en-US" altLang="zh-TW" sz="2000" dirty="0"/>
              <a:t> is the master daemon that communicates with the client, tracks resources on the cluster, and orchestrates work by assigning tasks to </a:t>
            </a:r>
            <a:r>
              <a:rPr lang="en-US" altLang="zh-TW" sz="2000" i="1" dirty="0" err="1"/>
              <a:t>NodeManagers</a:t>
            </a:r>
            <a:r>
              <a:rPr lang="en-US" altLang="zh-TW" sz="2000" dirty="0"/>
              <a:t>.</a:t>
            </a:r>
          </a:p>
          <a:p>
            <a:pPr lvl="1"/>
            <a:r>
              <a:rPr lang="en-US" altLang="zh-TW" sz="2000" dirty="0"/>
              <a:t>A </a:t>
            </a:r>
            <a:r>
              <a:rPr lang="en-US" altLang="zh-TW" sz="2000" i="1" dirty="0" err="1"/>
              <a:t>NodeManager</a:t>
            </a:r>
            <a:r>
              <a:rPr lang="en-US" altLang="zh-TW" sz="2000" dirty="0"/>
              <a:t> is a worker daemon that launches and tracks processes spawned on worker hosts.</a:t>
            </a:r>
          </a:p>
          <a:p>
            <a:endParaRPr lang="zh-TW" alt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848" y="3301553"/>
            <a:ext cx="5934067" cy="35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54766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AutoShape 2" descr="MapReduce&#10;(data processing)&#10;Other frameworks&#10;(processing)&#10;YARN&#10;(cluster resource management)&#10;HDFS&#10;(data storage)&#10;Hadoop 2.0&#10;YARN solved those issues and users could&#10;work on multiple processing models along&#10;with MapReduce&#10;HDFS&#10;(data storage)&#10;MapReduce&#10;(data processing)&#10;Hadoop 1.0&#10;Designed to run MapReduce jobs only and&#10;had issues in scalability, resource&#10;utilization, etc.&#10;Before YARN After YARN&#10;Need for YARN&#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MapReduce&#10;(data processing)&#10;Other frameworks&#10;(processing)&#10;YARN&#10;(cluster resource management)&#10;HDFS&#10;(data storage)&#10;Hadoop 2.0&#10;YARN solved those issues and users could&#10;work on multiple processing models along&#10;with MapReduce&#10;HDFS&#10;(data storage)&#10;MapReduce&#10;(data processing)&#10;Hadoop 1.0&#10;Designed to run MapReduce jobs only and&#10;had issues in scalability, resource&#10;utilization, etc.&#10;Before YARN After YARN&#10;Need for YARN&#10;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8231" t="22908" r="9480" b="7884"/>
          <a:stretch/>
        </p:blipFill>
        <p:spPr bwMode="auto">
          <a:xfrm>
            <a:off x="155575" y="312738"/>
            <a:ext cx="8376865" cy="6140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736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V core</a:t>
            </a:r>
            <a:endParaRPr lang="en-IN" dirty="0"/>
          </a:p>
        </p:txBody>
      </p:sp>
      <p:sp>
        <p:nvSpPr>
          <p:cNvPr id="3" name="Content Placeholder 2"/>
          <p:cNvSpPr>
            <a:spLocks noGrp="1"/>
          </p:cNvSpPr>
          <p:nvPr>
            <p:ph idx="1"/>
          </p:nvPr>
        </p:nvSpPr>
        <p:spPr/>
        <p:txBody>
          <a:bodyPr/>
          <a:lstStyle/>
          <a:p>
            <a:r>
              <a:rPr lang="en-IN" dirty="0"/>
              <a:t>Virtual cores (</a:t>
            </a:r>
            <a:r>
              <a:rPr lang="en-IN" dirty="0" err="1"/>
              <a:t>vcores</a:t>
            </a:r>
            <a:r>
              <a:rPr lang="en-IN" dirty="0"/>
              <a:t>) are a way for YARN to manage CPU resources. A </a:t>
            </a:r>
            <a:r>
              <a:rPr lang="en-IN" dirty="0" err="1"/>
              <a:t>vcore</a:t>
            </a:r>
            <a:r>
              <a:rPr lang="en-IN" dirty="0"/>
              <a:t> is a share of the host CPU that the YARN Node Manager allocates to available resources. A node's capacity should be configured with virtual cores equal to its number of physical cores</a:t>
            </a:r>
            <a:endParaRPr lang="en-IN" dirty="0"/>
          </a:p>
        </p:txBody>
      </p:sp>
    </p:spTree>
    <p:extLst>
      <p:ext uri="{BB962C8B-B14F-4D97-AF65-F5344CB8AC3E}">
        <p14:creationId xmlns:p14="http://schemas.microsoft.com/office/powerpoint/2010/main" val="3465415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YARN currently defines two </a:t>
            </a:r>
            <a:r>
              <a:rPr lang="en-US" altLang="zh-TW" dirty="0" smtClean="0"/>
              <a:t>resources: </a:t>
            </a:r>
          </a:p>
          <a:p>
            <a:pPr lvl="1"/>
            <a:r>
              <a:rPr lang="en-US" altLang="zh-TW" i="1" dirty="0" smtClean="0"/>
              <a:t>v-cores </a:t>
            </a:r>
          </a:p>
          <a:p>
            <a:pPr lvl="1"/>
            <a:r>
              <a:rPr lang="en-US" altLang="zh-TW" i="1" dirty="0" smtClean="0"/>
              <a:t>memory</a:t>
            </a:r>
            <a:r>
              <a:rPr lang="en-US" altLang="zh-TW" dirty="0"/>
              <a:t>. </a:t>
            </a:r>
            <a:endParaRPr lang="en-US" altLang="zh-TW" dirty="0" smtClean="0"/>
          </a:p>
          <a:p>
            <a:r>
              <a:rPr lang="en-US" altLang="zh-TW" dirty="0" smtClean="0"/>
              <a:t>Each </a:t>
            </a:r>
            <a:r>
              <a:rPr lang="en-US" altLang="zh-TW" dirty="0" err="1"/>
              <a:t>NodeManager</a:t>
            </a:r>
            <a:r>
              <a:rPr lang="en-US" altLang="zh-TW" dirty="0"/>
              <a:t> tracks </a:t>
            </a:r>
            <a:endParaRPr lang="en-US" altLang="zh-TW" dirty="0" smtClean="0"/>
          </a:p>
          <a:p>
            <a:pPr lvl="1"/>
            <a:r>
              <a:rPr lang="en-US" altLang="zh-TW" dirty="0" smtClean="0"/>
              <a:t>its </a:t>
            </a:r>
            <a:r>
              <a:rPr lang="en-US" altLang="zh-TW" dirty="0"/>
              <a:t>own local resources and </a:t>
            </a:r>
            <a:r>
              <a:rPr lang="en-US" altLang="zh-TW" dirty="0" smtClean="0"/>
              <a:t> </a:t>
            </a:r>
          </a:p>
          <a:p>
            <a:pPr lvl="1"/>
            <a:r>
              <a:rPr lang="en-US" altLang="zh-TW" dirty="0" smtClean="0"/>
              <a:t>communicates </a:t>
            </a:r>
            <a:r>
              <a:rPr lang="en-US" altLang="zh-TW" dirty="0"/>
              <a:t>its resource configuration to the </a:t>
            </a:r>
            <a:r>
              <a:rPr lang="en-US" altLang="zh-TW" dirty="0" err="1" smtClean="0"/>
              <a:t>ResourceManager</a:t>
            </a:r>
            <a:endParaRPr lang="en-US" altLang="zh-TW" dirty="0" smtClean="0"/>
          </a:p>
          <a:p>
            <a:r>
              <a:rPr lang="en-US" altLang="zh-TW" dirty="0" smtClean="0"/>
              <a:t>The </a:t>
            </a:r>
            <a:r>
              <a:rPr lang="en-US" altLang="zh-TW" dirty="0" err="1"/>
              <a:t>ResourceManager</a:t>
            </a:r>
            <a:r>
              <a:rPr lang="en-US" altLang="zh-TW" dirty="0" smtClean="0"/>
              <a:t> </a:t>
            </a:r>
            <a:r>
              <a:rPr lang="en-US" altLang="zh-TW" dirty="0"/>
              <a:t>keeps </a:t>
            </a:r>
            <a:endParaRPr lang="en-US" altLang="zh-TW" dirty="0" smtClean="0"/>
          </a:p>
          <a:p>
            <a:pPr lvl="1"/>
            <a:r>
              <a:rPr lang="en-US" altLang="zh-TW" dirty="0" smtClean="0"/>
              <a:t>a </a:t>
            </a:r>
            <a:r>
              <a:rPr lang="en-US" altLang="zh-TW" dirty="0"/>
              <a:t>running total of the cluster’s available resources. </a:t>
            </a:r>
            <a:endParaRPr lang="zh-TW" altLang="en-US" dirty="0"/>
          </a:p>
        </p:txBody>
      </p:sp>
      <p:sp>
        <p:nvSpPr>
          <p:cNvPr id="3" name="標題 2"/>
          <p:cNvSpPr>
            <a:spLocks noGrp="1"/>
          </p:cNvSpPr>
          <p:nvPr>
            <p:ph type="title"/>
          </p:nvPr>
        </p:nvSpPr>
        <p:spPr/>
        <p:txBody>
          <a:bodyPr/>
          <a:lstStyle/>
          <a:p>
            <a:r>
              <a:rPr lang="en-US" altLang="zh-TW" dirty="0" smtClean="0"/>
              <a:t>Yarn Resource </a:t>
            </a:r>
            <a:r>
              <a:rPr lang="en-US" altLang="zh-TW" dirty="0" smtClean="0"/>
              <a:t>Monitoring</a:t>
            </a:r>
            <a:endParaRPr lang="zh-TW" altLang="en-US"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21</a:t>
            </a:fld>
            <a:endParaRPr lang="zh-TW" altLang="en-US"/>
          </a:p>
        </p:txBody>
      </p:sp>
    </p:spTree>
    <p:extLst>
      <p:ext uri="{BB962C8B-B14F-4D97-AF65-F5344CB8AC3E}">
        <p14:creationId xmlns:p14="http://schemas.microsoft.com/office/powerpoint/2010/main" val="1688128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Yarn Resource </a:t>
            </a:r>
            <a:r>
              <a:rPr lang="en-US" altLang="zh-TW" dirty="0" smtClean="0"/>
              <a:t>Monitoring</a:t>
            </a:r>
            <a:endParaRPr lang="zh-TW" altLang="en-US"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22</a:t>
            </a:fld>
            <a:endParaRPr lang="zh-TW" alt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426" y="1944960"/>
            <a:ext cx="8514907"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2667000" y="6128266"/>
            <a:ext cx="3757760" cy="400110"/>
          </a:xfrm>
          <a:prstGeom prst="rect">
            <a:avLst/>
          </a:prstGeom>
          <a:noFill/>
        </p:spPr>
        <p:txBody>
          <a:bodyPr wrap="none" rtlCol="0">
            <a:spAutoFit/>
          </a:bodyPr>
          <a:lstStyle/>
          <a:p>
            <a:r>
              <a:rPr lang="en-US" altLang="zh-TW" sz="2000" dirty="0" smtClean="0"/>
              <a:t>100 workers of same resources</a:t>
            </a:r>
            <a:endParaRPr lang="zh-TW" altLang="en-US" sz="2000" dirty="0"/>
          </a:p>
        </p:txBody>
      </p:sp>
    </p:spTree>
    <p:extLst>
      <p:ext uri="{BB962C8B-B14F-4D97-AF65-F5344CB8AC3E}">
        <p14:creationId xmlns:p14="http://schemas.microsoft.com/office/powerpoint/2010/main" val="9511983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Container</a:t>
            </a:r>
            <a:br>
              <a:rPr lang="en-IN" dirty="0"/>
            </a:br>
            <a:endParaRPr lang="en-IN" dirty="0"/>
          </a:p>
        </p:txBody>
      </p:sp>
      <p:sp>
        <p:nvSpPr>
          <p:cNvPr id="3" name="Content Placeholder 2"/>
          <p:cNvSpPr>
            <a:spLocks noGrp="1"/>
          </p:cNvSpPr>
          <p:nvPr>
            <p:ph idx="1"/>
          </p:nvPr>
        </p:nvSpPr>
        <p:spPr>
          <a:xfrm>
            <a:off x="457200" y="1556792"/>
            <a:ext cx="8229600" cy="4767808"/>
          </a:xfrm>
        </p:spPr>
        <p:txBody>
          <a:bodyPr/>
          <a:lstStyle/>
          <a:p>
            <a:r>
              <a:rPr lang="en-IN" dirty="0" smtClean="0"/>
              <a:t>A </a:t>
            </a:r>
            <a:r>
              <a:rPr lang="en-IN" dirty="0"/>
              <a:t>container is a unit of resource allocation, an abstraction representing on a specific worker node in a Hadoop cluster. </a:t>
            </a:r>
            <a:endParaRPr lang="en-IN" dirty="0" smtClean="0"/>
          </a:p>
          <a:p>
            <a:r>
              <a:rPr lang="en-IN" dirty="0" smtClean="0"/>
              <a:t>Containers </a:t>
            </a:r>
            <a:r>
              <a:rPr lang="en-IN" dirty="0"/>
              <a:t>are assigned to execute tasks from applications, such as MapReduce jobs or Spark tasks. </a:t>
            </a:r>
            <a:endParaRPr lang="en-IN" dirty="0" smtClean="0"/>
          </a:p>
          <a:p>
            <a:r>
              <a:rPr lang="en-IN" dirty="0" smtClean="0"/>
              <a:t>Each </a:t>
            </a:r>
            <a:r>
              <a:rPr lang="en-IN" dirty="0"/>
              <a:t>container has a specific amount of resources allocated to it, such as CPU, memory, and disk space, allowing the task to run in a controlled and isolated environment.</a:t>
            </a:r>
          </a:p>
        </p:txBody>
      </p:sp>
    </p:spTree>
    <p:extLst>
      <p:ext uri="{BB962C8B-B14F-4D97-AF65-F5344CB8AC3E}">
        <p14:creationId xmlns:p14="http://schemas.microsoft.com/office/powerpoint/2010/main" val="806172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31298" y="908720"/>
            <a:ext cx="8533190" cy="5687907"/>
          </a:xfrm>
        </p:spPr>
        <p:txBody>
          <a:bodyPr/>
          <a:lstStyle/>
          <a:p>
            <a:r>
              <a:rPr lang="en-US" altLang="zh-TW" dirty="0" smtClean="0"/>
              <a:t>Containers</a:t>
            </a:r>
          </a:p>
          <a:p>
            <a:pPr lvl="1"/>
            <a:r>
              <a:rPr lang="en-US" altLang="zh-TW" dirty="0"/>
              <a:t>a request to hold resources on the YARN cluster. </a:t>
            </a:r>
            <a:endParaRPr lang="en-US" altLang="zh-TW" dirty="0" smtClean="0"/>
          </a:p>
          <a:p>
            <a:pPr lvl="1"/>
            <a:r>
              <a:rPr lang="en-US" altLang="zh-TW" dirty="0"/>
              <a:t>a container hold request consists of </a:t>
            </a:r>
            <a:r>
              <a:rPr lang="en-US" altLang="zh-TW" dirty="0" err="1"/>
              <a:t>vcore</a:t>
            </a:r>
            <a:r>
              <a:rPr lang="en-US" altLang="zh-TW" dirty="0"/>
              <a:t> and memory</a:t>
            </a:r>
          </a:p>
          <a:p>
            <a:endParaRPr lang="zh-TW" altLang="en-US" dirty="0"/>
          </a:p>
        </p:txBody>
      </p:sp>
      <p:sp>
        <p:nvSpPr>
          <p:cNvPr id="3" name="標題 2"/>
          <p:cNvSpPr>
            <a:spLocks noGrp="1"/>
          </p:cNvSpPr>
          <p:nvPr>
            <p:ph type="title"/>
          </p:nvPr>
        </p:nvSpPr>
        <p:spPr>
          <a:xfrm>
            <a:off x="431298" y="116632"/>
            <a:ext cx="8229600" cy="792088"/>
          </a:xfrm>
        </p:spPr>
        <p:txBody>
          <a:bodyPr>
            <a:normAutofit fontScale="90000"/>
          </a:bodyPr>
          <a:lstStyle/>
          <a:p>
            <a:r>
              <a:rPr lang="en-US" altLang="zh-TW" dirty="0" smtClean="0"/>
              <a:t>Yarn Container</a:t>
            </a:r>
            <a:endParaRPr lang="zh-TW" altLang="en-US"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24</a:t>
            </a:fld>
            <a:endParaRPr lang="zh-TW" alt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580" r="4379" b="11716"/>
          <a:stretch/>
        </p:blipFill>
        <p:spPr bwMode="auto">
          <a:xfrm>
            <a:off x="179514" y="2600324"/>
            <a:ext cx="8778750" cy="3060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115591" y="6237312"/>
            <a:ext cx="2856872" cy="461665"/>
          </a:xfrm>
          <a:prstGeom prst="rect">
            <a:avLst/>
          </a:prstGeom>
        </p:spPr>
        <p:txBody>
          <a:bodyPr wrap="none">
            <a:spAutoFit/>
          </a:bodyPr>
          <a:lstStyle/>
          <a:p>
            <a:r>
              <a:rPr lang="en-US" altLang="zh-TW" sz="2400" dirty="0"/>
              <a:t>Container as a hold</a:t>
            </a:r>
            <a:endParaRPr lang="zh-TW" altLang="en-US" sz="2400" dirty="0"/>
          </a:p>
        </p:txBody>
      </p:sp>
      <p:sp>
        <p:nvSpPr>
          <p:cNvPr id="6" name="矩形 5"/>
          <p:cNvSpPr/>
          <p:nvPr/>
        </p:nvSpPr>
        <p:spPr>
          <a:xfrm>
            <a:off x="4724400" y="5811797"/>
            <a:ext cx="4096072" cy="830997"/>
          </a:xfrm>
          <a:prstGeom prst="rect">
            <a:avLst/>
          </a:prstGeom>
        </p:spPr>
        <p:txBody>
          <a:bodyPr wrap="square">
            <a:spAutoFit/>
          </a:bodyPr>
          <a:lstStyle/>
          <a:p>
            <a:r>
              <a:rPr lang="en-US" altLang="zh-TW" sz="2400" dirty="0" smtClean="0"/>
              <a:t>The </a:t>
            </a:r>
            <a:r>
              <a:rPr lang="en-US" altLang="zh-TW" sz="2400" dirty="0"/>
              <a:t>task running as a process inside a container</a:t>
            </a:r>
            <a:endParaRPr lang="zh-TW" altLang="en-US" sz="2400" dirty="0"/>
          </a:p>
        </p:txBody>
      </p:sp>
    </p:spTree>
    <p:extLst>
      <p:ext uri="{BB962C8B-B14F-4D97-AF65-F5344CB8AC3E}">
        <p14:creationId xmlns:p14="http://schemas.microsoft.com/office/powerpoint/2010/main" val="12942412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smtClean="0"/>
              <a:t>Yarn</a:t>
            </a:r>
            <a:r>
              <a:rPr lang="en-US" altLang="zh-TW" dirty="0"/>
              <a:t> </a:t>
            </a:r>
            <a:r>
              <a:rPr lang="en-US" altLang="zh-TW" dirty="0" smtClean="0"/>
              <a:t>application</a:t>
            </a:r>
            <a:r>
              <a:rPr lang="en-US" altLang="zh-TW" dirty="0"/>
              <a:t> </a:t>
            </a:r>
            <a:endParaRPr lang="en-US" altLang="zh-TW" dirty="0" smtClean="0"/>
          </a:p>
          <a:p>
            <a:pPr lvl="1"/>
            <a:r>
              <a:rPr lang="en-US" altLang="zh-TW" dirty="0" smtClean="0"/>
              <a:t>It is </a:t>
            </a:r>
            <a:r>
              <a:rPr lang="en-US" altLang="zh-TW" dirty="0"/>
              <a:t>a YARN client program that is made up of one or more </a:t>
            </a:r>
            <a:r>
              <a:rPr lang="en-US" altLang="zh-TW" dirty="0" smtClean="0"/>
              <a:t>tasks</a:t>
            </a:r>
          </a:p>
          <a:p>
            <a:pPr lvl="1"/>
            <a:r>
              <a:rPr lang="en-US" altLang="zh-TW" dirty="0" smtClean="0"/>
              <a:t>Example: MapReduce Application</a:t>
            </a:r>
          </a:p>
          <a:p>
            <a:r>
              <a:rPr lang="en-US" altLang="zh-TW" dirty="0" err="1"/>
              <a:t>ApplicationMaster</a:t>
            </a:r>
            <a:r>
              <a:rPr lang="en-US" altLang="zh-TW" dirty="0"/>
              <a:t> </a:t>
            </a:r>
            <a:endParaRPr lang="en-US" altLang="zh-TW" dirty="0" smtClean="0"/>
          </a:p>
          <a:p>
            <a:pPr lvl="1"/>
            <a:r>
              <a:rPr lang="en-US" altLang="zh-TW" dirty="0" smtClean="0"/>
              <a:t>It helps </a:t>
            </a:r>
            <a:r>
              <a:rPr lang="en-US" altLang="zh-TW" dirty="0"/>
              <a:t>coordinate tasks on the YARN </a:t>
            </a:r>
            <a:r>
              <a:rPr lang="en-US" altLang="zh-TW" dirty="0" smtClean="0"/>
              <a:t>cluster </a:t>
            </a:r>
            <a:r>
              <a:rPr lang="en-US" altLang="zh-TW" dirty="0"/>
              <a:t>f</a:t>
            </a:r>
            <a:r>
              <a:rPr lang="en-US" altLang="zh-TW" dirty="0" smtClean="0"/>
              <a:t>or </a:t>
            </a:r>
            <a:r>
              <a:rPr lang="en-US" altLang="zh-TW" dirty="0"/>
              <a:t>each running </a:t>
            </a:r>
            <a:r>
              <a:rPr lang="en-US" altLang="zh-TW" dirty="0" smtClean="0"/>
              <a:t>application</a:t>
            </a:r>
          </a:p>
          <a:p>
            <a:pPr lvl="1"/>
            <a:r>
              <a:rPr lang="en-US" altLang="zh-TW" dirty="0" smtClean="0"/>
              <a:t>It is </a:t>
            </a:r>
            <a:r>
              <a:rPr lang="en-US" altLang="zh-TW" dirty="0"/>
              <a:t>the first process run after the application starts.</a:t>
            </a:r>
            <a:endParaRPr lang="zh-TW" altLang="en-US" dirty="0"/>
          </a:p>
        </p:txBody>
      </p:sp>
      <p:sp>
        <p:nvSpPr>
          <p:cNvPr id="3" name="標題 2"/>
          <p:cNvSpPr>
            <a:spLocks noGrp="1"/>
          </p:cNvSpPr>
          <p:nvPr>
            <p:ph type="title"/>
          </p:nvPr>
        </p:nvSpPr>
        <p:spPr/>
        <p:txBody>
          <a:bodyPr>
            <a:normAutofit fontScale="90000"/>
          </a:bodyPr>
          <a:lstStyle/>
          <a:p>
            <a:r>
              <a:rPr lang="en-US" altLang="zh-TW" dirty="0" smtClean="0"/>
              <a:t>Yarn Application and </a:t>
            </a:r>
            <a:r>
              <a:rPr lang="en-US" altLang="zh-TW" dirty="0" err="1" smtClean="0"/>
              <a:t>ApplicationMaster</a:t>
            </a:r>
            <a:endParaRPr lang="zh-TW" altLang="en-US"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25</a:t>
            </a:fld>
            <a:endParaRPr lang="zh-TW" altLang="en-US"/>
          </a:p>
        </p:txBody>
      </p:sp>
    </p:spTree>
    <p:extLst>
      <p:ext uri="{BB962C8B-B14F-4D97-AF65-F5344CB8AC3E}">
        <p14:creationId xmlns:p14="http://schemas.microsoft.com/office/powerpoint/2010/main" val="2907418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79512" y="1935480"/>
            <a:ext cx="8507288" cy="4389120"/>
          </a:xfrm>
        </p:spPr>
        <p:txBody>
          <a:bodyPr/>
          <a:lstStyle/>
          <a:p>
            <a:pPr marL="0" indent="0">
              <a:buNone/>
            </a:pPr>
            <a:r>
              <a:rPr lang="en-US" altLang="zh-TW" dirty="0" smtClean="0"/>
              <a:t>1. The </a:t>
            </a:r>
            <a:r>
              <a:rPr lang="en-US" altLang="zh-TW" dirty="0"/>
              <a:t>application starts and talks to the </a:t>
            </a:r>
            <a:r>
              <a:rPr lang="en-US" altLang="zh-TW" dirty="0" err="1"/>
              <a:t>ResourceManager</a:t>
            </a:r>
            <a:r>
              <a:rPr lang="en-US" altLang="zh-TW" dirty="0"/>
              <a:t> for the </a:t>
            </a:r>
            <a:r>
              <a:rPr lang="en-US" altLang="zh-TW" dirty="0" smtClean="0"/>
              <a:t>cluster</a:t>
            </a:r>
          </a:p>
          <a:p>
            <a:pPr marL="514350" indent="-514350">
              <a:buAutoNum type="arabicPeriod"/>
            </a:pPr>
            <a:endParaRPr lang="en-US" altLang="zh-TW" dirty="0"/>
          </a:p>
          <a:p>
            <a:pPr marL="514350" indent="-514350">
              <a:buAutoNum type="arabicPeriod"/>
            </a:pPr>
            <a:endParaRPr lang="en-US" altLang="zh-TW" dirty="0" smtClean="0"/>
          </a:p>
          <a:p>
            <a:pPr marL="514350" indent="-514350">
              <a:buAutoNum type="arabicPeriod"/>
            </a:pPr>
            <a:endParaRPr lang="en-US" altLang="zh-TW" dirty="0"/>
          </a:p>
        </p:txBody>
      </p:sp>
      <p:sp>
        <p:nvSpPr>
          <p:cNvPr id="3" name="標題 2"/>
          <p:cNvSpPr>
            <a:spLocks noGrp="1"/>
          </p:cNvSpPr>
          <p:nvPr>
            <p:ph type="title"/>
          </p:nvPr>
        </p:nvSpPr>
        <p:spPr/>
        <p:txBody>
          <a:bodyPr>
            <a:normAutofit fontScale="90000"/>
          </a:bodyPr>
          <a:lstStyle/>
          <a:p>
            <a:r>
              <a:rPr lang="en-US" altLang="zh-TW" dirty="0" smtClean="0"/>
              <a:t>Interactions among Yarn Components (i)</a:t>
            </a:r>
            <a:endParaRPr lang="zh-TW" altLang="en-US"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26</a:t>
            </a:fld>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 y="3284985"/>
            <a:ext cx="8621137" cy="186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向下箭號 4"/>
          <p:cNvSpPr/>
          <p:nvPr/>
        </p:nvSpPr>
        <p:spPr bwMode="auto">
          <a:xfrm flipV="1">
            <a:off x="1258252" y="5148263"/>
            <a:ext cx="533400" cy="533400"/>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
        <p:nvSpPr>
          <p:cNvPr id="8" name="向下箭號 7"/>
          <p:cNvSpPr/>
          <p:nvPr/>
        </p:nvSpPr>
        <p:spPr bwMode="auto">
          <a:xfrm flipV="1">
            <a:off x="2971800" y="5157192"/>
            <a:ext cx="533400" cy="533400"/>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147170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7200" y="1052736"/>
            <a:ext cx="8229600" cy="5271864"/>
          </a:xfrm>
        </p:spPr>
        <p:txBody>
          <a:bodyPr/>
          <a:lstStyle/>
          <a:p>
            <a:pPr marL="0" indent="0">
              <a:buNone/>
            </a:pPr>
            <a:r>
              <a:rPr lang="en-US" altLang="zh-TW" dirty="0" smtClean="0"/>
              <a:t>2. The </a:t>
            </a:r>
            <a:r>
              <a:rPr lang="en-US" altLang="zh-TW" dirty="0" err="1"/>
              <a:t>ResourceManager</a:t>
            </a:r>
            <a:r>
              <a:rPr lang="en-US" altLang="zh-TW" dirty="0"/>
              <a:t> makes a single container request on behalf of the application</a:t>
            </a:r>
            <a:endParaRPr lang="zh-TW" altLang="en-US" dirty="0"/>
          </a:p>
          <a:p>
            <a:pPr marL="0" indent="0">
              <a:buNone/>
            </a:pPr>
            <a:endParaRPr lang="zh-TW" altLang="en-US" dirty="0"/>
          </a:p>
        </p:txBody>
      </p:sp>
      <p:sp>
        <p:nvSpPr>
          <p:cNvPr id="3" name="標題 2"/>
          <p:cNvSpPr>
            <a:spLocks noGrp="1"/>
          </p:cNvSpPr>
          <p:nvPr>
            <p:ph type="title"/>
          </p:nvPr>
        </p:nvSpPr>
        <p:spPr>
          <a:xfrm>
            <a:off x="171128" y="188640"/>
            <a:ext cx="8363272" cy="780696"/>
          </a:xfrm>
        </p:spPr>
        <p:txBody>
          <a:bodyPr>
            <a:normAutofit/>
          </a:bodyPr>
          <a:lstStyle/>
          <a:p>
            <a:r>
              <a:rPr lang="en-US" altLang="zh-TW" sz="4000" b="1" dirty="0"/>
              <a:t>Interactions </a:t>
            </a:r>
            <a:r>
              <a:rPr lang="en-US" altLang="zh-TW" sz="4000" b="1" dirty="0" smtClean="0"/>
              <a:t>among </a:t>
            </a:r>
            <a:r>
              <a:rPr lang="en-US" altLang="zh-TW" sz="4000" b="1" dirty="0"/>
              <a:t>Yarn </a:t>
            </a:r>
            <a:r>
              <a:rPr lang="en-US" altLang="zh-TW" sz="4000" b="1" dirty="0" smtClean="0"/>
              <a:t>Components</a:t>
            </a:r>
            <a:endParaRPr lang="zh-TW" altLang="en-US" sz="4000" b="1"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27</a:t>
            </a:fld>
            <a:endParaRPr lang="zh-TW" alt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64" y="1988841"/>
            <a:ext cx="7703436" cy="4684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向左箭號 5"/>
          <p:cNvSpPr/>
          <p:nvPr/>
        </p:nvSpPr>
        <p:spPr bwMode="auto">
          <a:xfrm>
            <a:off x="8258175" y="3190875"/>
            <a:ext cx="609600" cy="381000"/>
          </a:xfrm>
          <a:prstGeom prst="lef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047742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07504" y="1268760"/>
            <a:ext cx="8856984" cy="5055840"/>
          </a:xfrm>
        </p:spPr>
        <p:txBody>
          <a:bodyPr/>
          <a:lstStyle/>
          <a:p>
            <a:pPr marL="0" indent="0">
              <a:buNone/>
            </a:pPr>
            <a:r>
              <a:rPr lang="en-US" altLang="zh-TW" dirty="0" smtClean="0"/>
              <a:t>3. </a:t>
            </a:r>
            <a:r>
              <a:rPr lang="en-US" altLang="zh-TW" dirty="0"/>
              <a:t>The </a:t>
            </a:r>
            <a:r>
              <a:rPr lang="en-US" altLang="zh-TW" dirty="0" err="1"/>
              <a:t>ApplicationMaster</a:t>
            </a:r>
            <a:r>
              <a:rPr lang="en-US" altLang="zh-TW" dirty="0"/>
              <a:t> starts running within that </a:t>
            </a:r>
            <a:r>
              <a:rPr lang="en-US" altLang="zh-TW" dirty="0" smtClean="0"/>
              <a:t>container</a:t>
            </a:r>
            <a:endParaRPr lang="zh-TW" altLang="en-US" dirty="0"/>
          </a:p>
        </p:txBody>
      </p:sp>
      <p:sp>
        <p:nvSpPr>
          <p:cNvPr id="3" name="標題 2"/>
          <p:cNvSpPr>
            <a:spLocks noGrp="1"/>
          </p:cNvSpPr>
          <p:nvPr>
            <p:ph type="title"/>
          </p:nvPr>
        </p:nvSpPr>
        <p:spPr>
          <a:xfrm>
            <a:off x="228600" y="152400"/>
            <a:ext cx="8763000" cy="990600"/>
          </a:xfrm>
        </p:spPr>
        <p:txBody>
          <a:bodyPr>
            <a:normAutofit/>
          </a:bodyPr>
          <a:lstStyle/>
          <a:p>
            <a:r>
              <a:rPr lang="en-US" altLang="zh-TW" sz="4000" b="1" dirty="0"/>
              <a:t>Interactions </a:t>
            </a:r>
            <a:r>
              <a:rPr lang="en-US" altLang="zh-TW" sz="4000" b="1" dirty="0" smtClean="0"/>
              <a:t>among </a:t>
            </a:r>
            <a:r>
              <a:rPr lang="en-US" altLang="zh-TW" sz="4000" b="1" dirty="0"/>
              <a:t>Yarn </a:t>
            </a:r>
            <a:r>
              <a:rPr lang="en-US" altLang="zh-TW" sz="4000" b="1" dirty="0" smtClean="0"/>
              <a:t>Components (iii)</a:t>
            </a:r>
            <a:endParaRPr lang="zh-TW" altLang="en-US" sz="4000" b="1"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28</a:t>
            </a:fld>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5" y="2080742"/>
            <a:ext cx="7402016" cy="454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向左箭號 5"/>
          <p:cNvSpPr/>
          <p:nvPr/>
        </p:nvSpPr>
        <p:spPr bwMode="auto">
          <a:xfrm>
            <a:off x="7924801" y="5486400"/>
            <a:ext cx="609600" cy="381000"/>
          </a:xfrm>
          <a:prstGeom prst="lef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119286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33" y="2388359"/>
            <a:ext cx="7239001" cy="4448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內容版面配置區 1"/>
          <p:cNvSpPr>
            <a:spLocks noGrp="1"/>
          </p:cNvSpPr>
          <p:nvPr>
            <p:ph idx="1"/>
          </p:nvPr>
        </p:nvSpPr>
        <p:spPr>
          <a:xfrm>
            <a:off x="295508" y="836712"/>
            <a:ext cx="8534400" cy="5473824"/>
          </a:xfrm>
        </p:spPr>
        <p:txBody>
          <a:bodyPr/>
          <a:lstStyle/>
          <a:p>
            <a:pPr marL="0" indent="0">
              <a:buNone/>
            </a:pPr>
            <a:r>
              <a:rPr lang="en-US" altLang="zh-TW" sz="2400" dirty="0" smtClean="0"/>
              <a:t>4. The </a:t>
            </a:r>
            <a:r>
              <a:rPr lang="en-US" altLang="zh-TW" sz="2400" dirty="0" err="1"/>
              <a:t>ApplicationMaster</a:t>
            </a:r>
            <a:r>
              <a:rPr lang="en-US" altLang="zh-TW" sz="2400" dirty="0"/>
              <a:t> requests subsequent containers from the </a:t>
            </a:r>
            <a:r>
              <a:rPr lang="en-US" altLang="zh-TW" sz="2400" dirty="0" err="1"/>
              <a:t>ResourceManager</a:t>
            </a:r>
            <a:r>
              <a:rPr lang="en-US" altLang="zh-TW" sz="2400" dirty="0"/>
              <a:t> that are allocated to run tasks for the application. Those tasks do most of the status communication with the </a:t>
            </a:r>
            <a:r>
              <a:rPr lang="en-US" altLang="zh-TW" sz="2400" dirty="0" err="1"/>
              <a:t>ApplicationMaster</a:t>
            </a:r>
            <a:r>
              <a:rPr lang="en-US" altLang="zh-TW" sz="2400" dirty="0"/>
              <a:t> allocated in Step 3</a:t>
            </a:r>
            <a:endParaRPr lang="zh-TW" altLang="en-US" sz="2400" dirty="0"/>
          </a:p>
        </p:txBody>
      </p:sp>
      <p:sp>
        <p:nvSpPr>
          <p:cNvPr id="3" name="標題 2"/>
          <p:cNvSpPr>
            <a:spLocks noGrp="1"/>
          </p:cNvSpPr>
          <p:nvPr>
            <p:ph type="title"/>
          </p:nvPr>
        </p:nvSpPr>
        <p:spPr>
          <a:xfrm>
            <a:off x="304800" y="152400"/>
            <a:ext cx="8686800" cy="612304"/>
          </a:xfrm>
        </p:spPr>
        <p:txBody>
          <a:bodyPr>
            <a:noAutofit/>
          </a:bodyPr>
          <a:lstStyle/>
          <a:p>
            <a:r>
              <a:rPr lang="en-US" altLang="zh-TW" sz="4400" dirty="0"/>
              <a:t>Interactions </a:t>
            </a:r>
            <a:r>
              <a:rPr lang="en-US" altLang="zh-TW" sz="4400" dirty="0" smtClean="0"/>
              <a:t>among </a:t>
            </a:r>
            <a:r>
              <a:rPr lang="en-US" altLang="zh-TW" sz="4400" dirty="0"/>
              <a:t>Yarn </a:t>
            </a:r>
            <a:r>
              <a:rPr lang="en-US" altLang="zh-TW" sz="4400" dirty="0" smtClean="0"/>
              <a:t>Components </a:t>
            </a:r>
            <a:endParaRPr lang="zh-TW" altLang="en-US" sz="4400"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29</a:t>
            </a:fld>
            <a:endParaRPr lang="zh-TW"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5675" y="2666999"/>
            <a:ext cx="1441890" cy="4013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向左箭號 6"/>
          <p:cNvSpPr/>
          <p:nvPr/>
        </p:nvSpPr>
        <p:spPr bwMode="auto">
          <a:xfrm>
            <a:off x="8244840" y="5486400"/>
            <a:ext cx="609600" cy="381000"/>
          </a:xfrm>
          <a:prstGeom prst="lef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2099051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Challenges </a:t>
            </a:r>
            <a:endParaRPr lang="en-IN" dirty="0"/>
          </a:p>
        </p:txBody>
      </p:sp>
      <p:sp>
        <p:nvSpPr>
          <p:cNvPr id="3" name="Content Placeholder 2"/>
          <p:cNvSpPr>
            <a:spLocks noGrp="1"/>
          </p:cNvSpPr>
          <p:nvPr>
            <p:ph idx="1"/>
          </p:nvPr>
        </p:nvSpPr>
        <p:spPr/>
        <p:txBody>
          <a:bodyPr>
            <a:normAutofit/>
          </a:bodyPr>
          <a:lstStyle/>
          <a:p>
            <a:r>
              <a:rPr lang="en-IN" dirty="0" smtClean="0"/>
              <a:t>Map-Reduce </a:t>
            </a:r>
            <a:r>
              <a:rPr lang="en-IN" dirty="0"/>
              <a:t>isn’t the best match for all the problems. It’s good for simple elementary requests and problems that can be divided into independent units, but it’s not efficient for frequent analytic tasks.</a:t>
            </a:r>
          </a:p>
          <a:p>
            <a:r>
              <a:rPr lang="en-IN" dirty="0"/>
              <a:t>Entry-level programmers may find it difficult to be productive with Map-Reduce.</a:t>
            </a:r>
          </a:p>
          <a:p>
            <a:r>
              <a:rPr lang="en-IN" dirty="0"/>
              <a:t>Data Security is also an issue in Hadoop, though with new tools around like Kerberos authentication protocol is a great step forward in making Hadoop secure than before.</a:t>
            </a:r>
          </a:p>
        </p:txBody>
      </p:sp>
    </p:spTree>
    <p:extLst>
      <p:ext uri="{BB962C8B-B14F-4D97-AF65-F5344CB8AC3E}">
        <p14:creationId xmlns:p14="http://schemas.microsoft.com/office/powerpoint/2010/main" val="27682786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smtClean="0"/>
              <a:t>5. Once </a:t>
            </a:r>
            <a:r>
              <a:rPr lang="en-US" altLang="zh-TW" dirty="0"/>
              <a:t>all tasks are finished, the </a:t>
            </a:r>
            <a:r>
              <a:rPr lang="en-US" altLang="zh-TW" dirty="0" err="1"/>
              <a:t>ApplicationMaster</a:t>
            </a:r>
            <a:r>
              <a:rPr lang="en-US" altLang="zh-TW" dirty="0"/>
              <a:t> exits. The last container is de-allocated from the cluster.</a:t>
            </a:r>
          </a:p>
          <a:p>
            <a:pPr marL="0" indent="0">
              <a:buNone/>
            </a:pPr>
            <a:r>
              <a:rPr lang="en-US" altLang="zh-TW" dirty="0" smtClean="0"/>
              <a:t>6. The </a:t>
            </a:r>
            <a:r>
              <a:rPr lang="en-US" altLang="zh-TW" dirty="0"/>
              <a:t>application client </a:t>
            </a:r>
            <a:r>
              <a:rPr lang="en-US" altLang="zh-TW" dirty="0" smtClean="0"/>
              <a:t>exits</a:t>
            </a:r>
            <a:endParaRPr lang="zh-TW" altLang="en-US" dirty="0"/>
          </a:p>
        </p:txBody>
      </p:sp>
      <p:sp>
        <p:nvSpPr>
          <p:cNvPr id="3" name="標題 2"/>
          <p:cNvSpPr>
            <a:spLocks noGrp="1"/>
          </p:cNvSpPr>
          <p:nvPr>
            <p:ph type="title"/>
          </p:nvPr>
        </p:nvSpPr>
        <p:spPr>
          <a:xfrm>
            <a:off x="304800" y="152400"/>
            <a:ext cx="8686800" cy="990600"/>
          </a:xfrm>
        </p:spPr>
        <p:txBody>
          <a:bodyPr>
            <a:normAutofit fontScale="90000"/>
          </a:bodyPr>
          <a:lstStyle/>
          <a:p>
            <a:r>
              <a:rPr lang="en-US" altLang="zh-TW" dirty="0"/>
              <a:t>Interactions </a:t>
            </a:r>
            <a:r>
              <a:rPr lang="en-US" altLang="zh-TW" dirty="0" smtClean="0"/>
              <a:t>among </a:t>
            </a:r>
            <a:r>
              <a:rPr lang="en-US" altLang="zh-TW" dirty="0"/>
              <a:t>Yarn </a:t>
            </a:r>
            <a:r>
              <a:rPr lang="en-US" altLang="zh-TW" dirty="0" smtClean="0"/>
              <a:t>Components (v)</a:t>
            </a:r>
            <a:endParaRPr lang="zh-TW" altLang="en-US"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30</a:t>
            </a:fld>
            <a:endParaRPr lang="zh-TW" altLang="en-US"/>
          </a:p>
        </p:txBody>
      </p:sp>
    </p:spTree>
    <p:extLst>
      <p:ext uri="{BB962C8B-B14F-4D97-AF65-F5344CB8AC3E}">
        <p14:creationId xmlns:p14="http://schemas.microsoft.com/office/powerpoint/2010/main" val="30954802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In the MapReduce paradigm, an application consists of </a:t>
            </a:r>
            <a:r>
              <a:rPr lang="en-US" altLang="zh-TW" i="1" dirty="0"/>
              <a:t>Map tasks</a:t>
            </a:r>
            <a:r>
              <a:rPr lang="en-US" altLang="zh-TW" dirty="0"/>
              <a:t> and </a:t>
            </a:r>
            <a:r>
              <a:rPr lang="en-US" altLang="zh-TW" i="1" dirty="0"/>
              <a:t>Reduce tasks</a:t>
            </a:r>
            <a:r>
              <a:rPr lang="en-US" altLang="zh-TW" dirty="0"/>
              <a:t>. </a:t>
            </a:r>
            <a:endParaRPr lang="en-US" altLang="zh-TW" dirty="0" smtClean="0"/>
          </a:p>
          <a:p>
            <a:r>
              <a:rPr lang="en-US" altLang="zh-TW" dirty="0" smtClean="0"/>
              <a:t>Map </a:t>
            </a:r>
            <a:r>
              <a:rPr lang="en-US" altLang="zh-TW" dirty="0"/>
              <a:t>tasks and Reduce tasks align very cleanly with YARN tasks.</a:t>
            </a:r>
            <a:endParaRPr lang="zh-TW" altLang="en-US" dirty="0"/>
          </a:p>
        </p:txBody>
      </p:sp>
      <p:sp>
        <p:nvSpPr>
          <p:cNvPr id="3" name="標題 2"/>
          <p:cNvSpPr>
            <a:spLocks noGrp="1"/>
          </p:cNvSpPr>
          <p:nvPr>
            <p:ph type="title"/>
          </p:nvPr>
        </p:nvSpPr>
        <p:spPr/>
        <p:txBody>
          <a:bodyPr/>
          <a:lstStyle/>
          <a:p>
            <a:r>
              <a:rPr lang="en-US" altLang="zh-TW" dirty="0" smtClean="0"/>
              <a:t>MapReduce on Yarn</a:t>
            </a:r>
            <a:endParaRPr lang="zh-TW" altLang="en-US"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31</a:t>
            </a:fld>
            <a:endParaRPr lang="zh-TW" altLang="en-US"/>
          </a:p>
        </p:txBody>
      </p:sp>
      <p:pic>
        <p:nvPicPr>
          <p:cNvPr id="43010" name="Picture 2" descr="http://blog.cloudera.com/wp-content/uploads/2015/09/untangling-yarn-1-f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139" y="3276600"/>
            <a:ext cx="4618467" cy="299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2726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http://blog.cloudera.com/wp-content/uploads/2015/09/untangling-yarn-1-f10.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187201" y="2420888"/>
            <a:ext cx="4894855" cy="3903712"/>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4"/>
          <p:cNvSpPr>
            <a:spLocks noGrp="1"/>
          </p:cNvSpPr>
          <p:nvPr>
            <p:ph type="title"/>
          </p:nvPr>
        </p:nvSpPr>
        <p:spPr>
          <a:xfrm>
            <a:off x="107504" y="152400"/>
            <a:ext cx="8856984" cy="828328"/>
          </a:xfrm>
        </p:spPr>
        <p:txBody>
          <a:bodyPr>
            <a:noAutofit/>
          </a:bodyPr>
          <a:lstStyle/>
          <a:p>
            <a:r>
              <a:rPr lang="en-US" altLang="zh-TW" sz="4000" dirty="0"/>
              <a:t>Putting it Together: </a:t>
            </a:r>
            <a:r>
              <a:rPr lang="en-US" altLang="zh-TW" sz="4000" dirty="0" smtClean="0"/>
              <a:t> MapReduce </a:t>
            </a:r>
            <a:r>
              <a:rPr lang="en-US" altLang="zh-TW" sz="4000" dirty="0"/>
              <a:t>and </a:t>
            </a:r>
            <a:r>
              <a:rPr lang="en-US" altLang="zh-TW" sz="4000" dirty="0" smtClean="0"/>
              <a:t>YARN</a:t>
            </a:r>
            <a:endParaRPr lang="zh-TW" altLang="en-US" sz="4000" dirty="0"/>
          </a:p>
        </p:txBody>
      </p:sp>
      <p:sp>
        <p:nvSpPr>
          <p:cNvPr id="6" name="文字版面配置區 5"/>
          <p:cNvSpPr>
            <a:spLocks noGrp="1"/>
          </p:cNvSpPr>
          <p:nvPr>
            <p:ph type="body" sz="half" idx="1"/>
          </p:nvPr>
        </p:nvSpPr>
        <p:spPr>
          <a:xfrm>
            <a:off x="24036" y="1412776"/>
            <a:ext cx="4419600" cy="5216624"/>
          </a:xfrm>
        </p:spPr>
        <p:txBody>
          <a:bodyPr/>
          <a:lstStyle/>
          <a:p>
            <a:r>
              <a:rPr lang="en-US" altLang="zh-TW" sz="2400" dirty="0"/>
              <a:t>In a MapReduce </a:t>
            </a:r>
            <a:r>
              <a:rPr lang="en-US" altLang="zh-TW" sz="2400" dirty="0" smtClean="0"/>
              <a:t>application </a:t>
            </a:r>
          </a:p>
          <a:p>
            <a:pPr lvl="1"/>
            <a:r>
              <a:rPr lang="en-US" altLang="zh-TW" sz="2000" dirty="0" smtClean="0"/>
              <a:t>there </a:t>
            </a:r>
            <a:r>
              <a:rPr lang="en-US" altLang="zh-TW" sz="2000" dirty="0"/>
              <a:t>are multiple </a:t>
            </a:r>
            <a:r>
              <a:rPr lang="en-US" altLang="zh-TW" sz="2000" dirty="0" smtClean="0"/>
              <a:t>map/reduce tasks </a:t>
            </a:r>
          </a:p>
          <a:p>
            <a:pPr lvl="1"/>
            <a:r>
              <a:rPr lang="en-US" altLang="zh-TW" sz="2000" dirty="0" smtClean="0"/>
              <a:t>each task runs </a:t>
            </a:r>
            <a:r>
              <a:rPr lang="en-US" altLang="zh-TW" sz="2000" dirty="0"/>
              <a:t>in a container on a </a:t>
            </a:r>
            <a:r>
              <a:rPr lang="en-US" altLang="zh-TW" sz="2000" dirty="0" smtClean="0"/>
              <a:t>worker </a:t>
            </a:r>
            <a:r>
              <a:rPr lang="en-US" altLang="zh-TW" sz="2000" dirty="0"/>
              <a:t>host </a:t>
            </a:r>
            <a:r>
              <a:rPr lang="en-US" altLang="zh-TW" sz="2000" dirty="0" smtClean="0"/>
              <a:t>in </a:t>
            </a:r>
            <a:r>
              <a:rPr lang="en-US" altLang="zh-TW" sz="2000" dirty="0"/>
              <a:t>the </a:t>
            </a:r>
            <a:r>
              <a:rPr lang="en-US" altLang="zh-TW" sz="2000" dirty="0" smtClean="0"/>
              <a:t>cluster</a:t>
            </a:r>
          </a:p>
          <a:p>
            <a:r>
              <a:rPr lang="en-US" altLang="zh-TW" sz="2400" dirty="0"/>
              <a:t>On the YARN side </a:t>
            </a:r>
          </a:p>
          <a:p>
            <a:pPr lvl="1"/>
            <a:r>
              <a:rPr lang="en-US" altLang="zh-TW" sz="2000" dirty="0"/>
              <a:t>the </a:t>
            </a:r>
            <a:r>
              <a:rPr lang="en-US" altLang="zh-TW" sz="2000" dirty="0" err="1"/>
              <a:t>ResourceManager</a:t>
            </a:r>
            <a:r>
              <a:rPr lang="en-US" altLang="zh-TW" sz="2000" dirty="0"/>
              <a:t>, </a:t>
            </a:r>
            <a:r>
              <a:rPr lang="en-US" altLang="zh-TW" sz="2000" dirty="0" err="1"/>
              <a:t>NodeManager</a:t>
            </a:r>
            <a:r>
              <a:rPr lang="en-US" altLang="zh-TW" sz="2000" dirty="0"/>
              <a:t>, and </a:t>
            </a:r>
            <a:r>
              <a:rPr lang="en-US" altLang="zh-TW" sz="2000" dirty="0" err="1"/>
              <a:t>ApplicationMaster</a:t>
            </a:r>
            <a:r>
              <a:rPr lang="en-US" altLang="zh-TW" sz="2000" dirty="0"/>
              <a:t> work together to manage the cluster’s resources</a:t>
            </a:r>
            <a:endParaRPr lang="zh-TW" altLang="en-US" sz="2000"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32</a:t>
            </a:fld>
            <a:endParaRPr lang="zh-TW" altLang="en-US"/>
          </a:p>
        </p:txBody>
      </p:sp>
    </p:spTree>
    <p:extLst>
      <p:ext uri="{BB962C8B-B14F-4D97-AF65-F5344CB8AC3E}">
        <p14:creationId xmlns:p14="http://schemas.microsoft.com/office/powerpoint/2010/main" val="30162458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內容版面配置區 6"/>
          <p:cNvSpPr>
            <a:spLocks noGrp="1"/>
          </p:cNvSpPr>
          <p:nvPr>
            <p:ph idx="1"/>
          </p:nvPr>
        </p:nvSpPr>
        <p:spPr/>
        <p:txBody>
          <a:bodyPr>
            <a:normAutofit lnSpcReduction="10000"/>
          </a:bodyPr>
          <a:lstStyle/>
          <a:p>
            <a:r>
              <a:rPr lang="en-US" altLang="zh-TW" sz="2400" dirty="0"/>
              <a:t> A cluster scheduler essentially has to address:</a:t>
            </a:r>
          </a:p>
          <a:p>
            <a:pPr lvl="1"/>
            <a:r>
              <a:rPr lang="en-US" altLang="zh-TW" sz="2000" dirty="0"/>
              <a:t>Multi-tenancy: On a cluster, many users launch many different applications, on behalf of multiple organizations. A cluster scheduler allows varying workloads to run simultaneously.</a:t>
            </a:r>
          </a:p>
          <a:p>
            <a:pPr lvl="1"/>
            <a:r>
              <a:rPr lang="en-US" altLang="zh-TW" sz="2000" dirty="0"/>
              <a:t>Scalability: A cluster scheduler needs to scale to large clusters running many applications. </a:t>
            </a:r>
            <a:endParaRPr lang="en-US" altLang="zh-TW" sz="2000" dirty="0" smtClean="0"/>
          </a:p>
          <a:p>
            <a:r>
              <a:rPr lang="en-US" altLang="zh-TW" sz="2400" dirty="0"/>
              <a:t>YARN uses queues to share resources among multiple tenants. </a:t>
            </a:r>
            <a:endParaRPr lang="en-US" altLang="zh-TW" sz="2400" dirty="0" smtClean="0"/>
          </a:p>
          <a:p>
            <a:r>
              <a:rPr lang="en-US" altLang="zh-TW" sz="2400" dirty="0" smtClean="0"/>
              <a:t>The </a:t>
            </a:r>
            <a:r>
              <a:rPr lang="en-US" altLang="zh-TW" sz="2400" dirty="0" err="1"/>
              <a:t>ApplicationMaster</a:t>
            </a:r>
            <a:r>
              <a:rPr lang="en-US" altLang="zh-TW" sz="2400" dirty="0"/>
              <a:t> (AM) tracks each task’s resource requirements and coordinates container </a:t>
            </a:r>
            <a:r>
              <a:rPr lang="en-US" altLang="zh-TW" sz="2400" dirty="0" smtClean="0"/>
              <a:t>requests</a:t>
            </a:r>
          </a:p>
          <a:p>
            <a:r>
              <a:rPr lang="en-US" altLang="zh-TW" sz="2400" dirty="0" smtClean="0"/>
              <a:t>The </a:t>
            </a:r>
            <a:r>
              <a:rPr lang="en-US" altLang="zh-TW" sz="2400" dirty="0"/>
              <a:t>RM/scheduler doesn’t need to track all containers running on the cluster.</a:t>
            </a:r>
          </a:p>
          <a:p>
            <a:pPr lvl="1"/>
            <a:endParaRPr lang="en-US" altLang="zh-TW" sz="2000" dirty="0"/>
          </a:p>
          <a:p>
            <a:endParaRPr lang="zh-TW" altLang="en-US" sz="2400" dirty="0"/>
          </a:p>
        </p:txBody>
      </p:sp>
      <p:sp>
        <p:nvSpPr>
          <p:cNvPr id="6" name="標題 5"/>
          <p:cNvSpPr>
            <a:spLocks noGrp="1"/>
          </p:cNvSpPr>
          <p:nvPr>
            <p:ph type="title"/>
          </p:nvPr>
        </p:nvSpPr>
        <p:spPr/>
        <p:txBody>
          <a:bodyPr/>
          <a:lstStyle/>
          <a:p>
            <a:r>
              <a:rPr lang="en-US" altLang="zh-TW" dirty="0" smtClean="0"/>
              <a:t>Scheduling in Yarn</a:t>
            </a:r>
            <a:endParaRPr lang="zh-TW" altLang="en-US" dirty="0"/>
          </a:p>
        </p:txBody>
      </p:sp>
      <p:sp>
        <p:nvSpPr>
          <p:cNvPr id="5" name="投影片編號版面配置區 4"/>
          <p:cNvSpPr>
            <a:spLocks noGrp="1"/>
          </p:cNvSpPr>
          <p:nvPr>
            <p:ph type="sldNum" sz="quarter" idx="10"/>
          </p:nvPr>
        </p:nvSpPr>
        <p:spPr/>
        <p:txBody>
          <a:bodyPr/>
          <a:lstStyle/>
          <a:p>
            <a:fld id="{FAE2E2B0-08E0-43F9-81D0-45B526C59D7A}" type="slidenum">
              <a:rPr lang="zh-TW" altLang="en-US" smtClean="0"/>
              <a:t>33</a:t>
            </a:fld>
            <a:endParaRPr lang="zh-TW" altLang="en-US"/>
          </a:p>
        </p:txBody>
      </p:sp>
    </p:spTree>
    <p:extLst>
      <p:ext uri="{BB962C8B-B14F-4D97-AF65-F5344CB8AC3E}">
        <p14:creationId xmlns:p14="http://schemas.microsoft.com/office/powerpoint/2010/main" val="31933900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The </a:t>
            </a:r>
            <a:r>
              <a:rPr lang="en-US" altLang="zh-TW" b="1" dirty="0" err="1"/>
              <a:t>ResourceManager</a:t>
            </a:r>
            <a:r>
              <a:rPr lang="en-US" altLang="zh-TW" dirty="0"/>
              <a:t> (RM) tracks resources on a cluster, and assigns them to applications that need them. </a:t>
            </a:r>
            <a:endParaRPr lang="en-US" altLang="zh-TW" dirty="0" smtClean="0"/>
          </a:p>
          <a:p>
            <a:r>
              <a:rPr lang="en-US" altLang="zh-TW" dirty="0" smtClean="0"/>
              <a:t>The </a:t>
            </a:r>
            <a:r>
              <a:rPr lang="en-US" altLang="zh-TW" b="1" dirty="0"/>
              <a:t>scheduler is that part of the RM </a:t>
            </a:r>
            <a:r>
              <a:rPr lang="en-US" altLang="zh-TW" dirty="0"/>
              <a:t>that does this matching honoring organizational policies on sharing resources.</a:t>
            </a:r>
            <a:endParaRPr lang="zh-TW" altLang="en-US" dirty="0"/>
          </a:p>
        </p:txBody>
      </p:sp>
      <p:sp>
        <p:nvSpPr>
          <p:cNvPr id="3" name="標題 2"/>
          <p:cNvSpPr>
            <a:spLocks noGrp="1"/>
          </p:cNvSpPr>
          <p:nvPr>
            <p:ph type="title"/>
          </p:nvPr>
        </p:nvSpPr>
        <p:spPr/>
        <p:txBody>
          <a:bodyPr/>
          <a:lstStyle/>
          <a:p>
            <a:r>
              <a:rPr lang="en-US" altLang="zh-TW" dirty="0"/>
              <a:t>Scheduling in </a:t>
            </a:r>
            <a:r>
              <a:rPr lang="en-US" altLang="zh-TW" dirty="0" smtClean="0"/>
              <a:t>YARN</a:t>
            </a:r>
            <a:endParaRPr lang="zh-TW" altLang="en-US"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34</a:t>
            </a:fld>
            <a:endParaRPr lang="zh-TW" altLang="en-US"/>
          </a:p>
        </p:txBody>
      </p:sp>
    </p:spTree>
    <p:extLst>
      <p:ext uri="{BB962C8B-B14F-4D97-AF65-F5344CB8AC3E}">
        <p14:creationId xmlns:p14="http://schemas.microsoft.com/office/powerpoint/2010/main" val="3037786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en-US" altLang="zh-TW" dirty="0"/>
              <a:t>Queues are the organizing structure for YARN schedulers, allowing multiple tenants to share the cluster</a:t>
            </a:r>
            <a:r>
              <a:rPr lang="en-US" altLang="zh-TW" dirty="0" smtClean="0"/>
              <a:t>.</a:t>
            </a:r>
          </a:p>
          <a:p>
            <a:r>
              <a:rPr lang="en-US" altLang="zh-TW" dirty="0"/>
              <a:t>As applications are submitted to YARN, they are assigned to a queue by the scheduler. </a:t>
            </a:r>
            <a:endParaRPr lang="en-US" altLang="zh-TW" dirty="0" smtClean="0"/>
          </a:p>
          <a:p>
            <a:r>
              <a:rPr lang="en-US" altLang="zh-TW" dirty="0" smtClean="0"/>
              <a:t>The Yarn queues are </a:t>
            </a:r>
            <a:r>
              <a:rPr lang="en-US" altLang="zh-TW" b="1" dirty="0" smtClean="0"/>
              <a:t>hierarchical queues</a:t>
            </a:r>
          </a:p>
          <a:p>
            <a:r>
              <a:rPr lang="en-US" altLang="zh-TW" dirty="0" smtClean="0"/>
              <a:t>The </a:t>
            </a:r>
            <a:r>
              <a:rPr lang="en-US" altLang="zh-TW" i="1" dirty="0" smtClean="0"/>
              <a:t>root queue</a:t>
            </a:r>
            <a:r>
              <a:rPr lang="en-US" altLang="zh-TW" dirty="0"/>
              <a:t> is the parent of all queues. All other queues are each a child of the root queue or another queue </a:t>
            </a:r>
            <a:endParaRPr lang="zh-TW" altLang="en-US" dirty="0"/>
          </a:p>
        </p:txBody>
      </p:sp>
      <p:sp>
        <p:nvSpPr>
          <p:cNvPr id="3" name="標題 2"/>
          <p:cNvSpPr>
            <a:spLocks noGrp="1"/>
          </p:cNvSpPr>
          <p:nvPr>
            <p:ph type="title"/>
          </p:nvPr>
        </p:nvSpPr>
        <p:spPr/>
        <p:txBody>
          <a:bodyPr/>
          <a:lstStyle/>
          <a:p>
            <a:r>
              <a:rPr lang="en-US" altLang="zh-TW" dirty="0" smtClean="0"/>
              <a:t>Yarn Queues for Scheduling </a:t>
            </a:r>
            <a:endParaRPr lang="zh-TW" altLang="en-US" dirty="0"/>
          </a:p>
        </p:txBody>
      </p:sp>
      <p:sp>
        <p:nvSpPr>
          <p:cNvPr id="4" name="投影片編號版面配置區 3"/>
          <p:cNvSpPr>
            <a:spLocks noGrp="1"/>
          </p:cNvSpPr>
          <p:nvPr>
            <p:ph type="sldNum" sz="quarter" idx="10"/>
          </p:nvPr>
        </p:nvSpPr>
        <p:spPr/>
        <p:txBody>
          <a:bodyPr/>
          <a:lstStyle/>
          <a:p>
            <a:fld id="{FAE2E2B0-08E0-43F9-81D0-45B526C59D7A}" type="slidenum">
              <a:rPr lang="zh-TW" altLang="en-US" smtClean="0"/>
              <a:t>35</a:t>
            </a:fld>
            <a:endParaRPr lang="zh-TW" altLang="en-US"/>
          </a:p>
        </p:txBody>
      </p:sp>
    </p:spTree>
    <p:extLst>
      <p:ext uri="{BB962C8B-B14F-4D97-AF65-F5344CB8AC3E}">
        <p14:creationId xmlns:p14="http://schemas.microsoft.com/office/powerpoint/2010/main" val="13657293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YARN Architecture and its </a:t>
            </a:r>
            <a:r>
              <a:rPr lang="en-IN" sz="4400" dirty="0"/>
              <a:t>Components</a:t>
            </a:r>
            <a:r>
              <a:rPr lang="en-IN" dirty="0"/>
              <a:t/>
            </a:r>
            <a:br>
              <a:rPr lang="en-IN" dirty="0"/>
            </a:br>
            <a:endParaRPr lang="en-IN" dirty="0"/>
          </a:p>
        </p:txBody>
      </p:sp>
      <p:sp>
        <p:nvSpPr>
          <p:cNvPr id="3" name="Content Placeholder 2"/>
          <p:cNvSpPr>
            <a:spLocks noGrp="1"/>
          </p:cNvSpPr>
          <p:nvPr>
            <p:ph idx="1"/>
          </p:nvPr>
        </p:nvSpPr>
        <p:spPr/>
        <p:txBody>
          <a:bodyPr/>
          <a:lstStyle/>
          <a:p>
            <a:pPr marL="0" indent="0">
              <a:buNone/>
            </a:pPr>
            <a:r>
              <a:rPr lang="en-IN" dirty="0" smtClean="0"/>
              <a:t>The </a:t>
            </a:r>
            <a:r>
              <a:rPr lang="en-IN" dirty="0"/>
              <a:t>three important elements of the YARN architecture are:</a:t>
            </a:r>
          </a:p>
          <a:p>
            <a:endParaRPr lang="en-IN" dirty="0"/>
          </a:p>
          <a:p>
            <a:pPr lvl="1"/>
            <a:r>
              <a:rPr lang="en-IN" dirty="0"/>
              <a:t>Resource Manager (RM)</a:t>
            </a:r>
          </a:p>
          <a:p>
            <a:pPr lvl="1"/>
            <a:r>
              <a:rPr lang="en-IN" dirty="0"/>
              <a:t>Application Master (AM)</a:t>
            </a:r>
          </a:p>
          <a:p>
            <a:pPr lvl="1"/>
            <a:r>
              <a:rPr lang="en-IN" dirty="0"/>
              <a:t>Node Managers (NM)</a:t>
            </a:r>
          </a:p>
          <a:p>
            <a:pPr lvl="1"/>
            <a:endParaRPr lang="en-IN" dirty="0"/>
          </a:p>
        </p:txBody>
      </p:sp>
    </p:spTree>
    <p:extLst>
      <p:ext uri="{BB962C8B-B14F-4D97-AF65-F5344CB8AC3E}">
        <p14:creationId xmlns:p14="http://schemas.microsoft.com/office/powerpoint/2010/main" val="3595184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8229600" cy="1143000"/>
          </a:xfrm>
        </p:spPr>
        <p:txBody>
          <a:bodyPr/>
          <a:lstStyle/>
          <a:p>
            <a:r>
              <a:rPr lang="en-IN" dirty="0" smtClean="0"/>
              <a:t>Hadoop YARN Architecture</a:t>
            </a:r>
            <a:endParaRPr lang="en-IN" dirty="0"/>
          </a:p>
        </p:txBody>
      </p:sp>
      <p:pic>
        <p:nvPicPr>
          <p:cNvPr id="15367"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035" y="1556793"/>
            <a:ext cx="8003381" cy="450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630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648072"/>
          </a:xfrm>
        </p:spPr>
        <p:txBody>
          <a:bodyPr>
            <a:noAutofit/>
          </a:bodyPr>
          <a:lstStyle/>
          <a:p>
            <a:r>
              <a:rPr lang="en-IN" sz="4000" dirty="0"/>
              <a:t>Resource Manager (RM)</a:t>
            </a:r>
            <a:br>
              <a:rPr lang="en-IN" sz="4000" dirty="0"/>
            </a:br>
            <a:endParaRPr lang="en-IN" sz="4000" dirty="0"/>
          </a:p>
        </p:txBody>
      </p:sp>
      <p:sp>
        <p:nvSpPr>
          <p:cNvPr id="3" name="Content Placeholder 2"/>
          <p:cNvSpPr>
            <a:spLocks noGrp="1"/>
          </p:cNvSpPr>
          <p:nvPr>
            <p:ph idx="1"/>
          </p:nvPr>
        </p:nvSpPr>
        <p:spPr>
          <a:xfrm>
            <a:off x="179512" y="908720"/>
            <a:ext cx="8856984" cy="5415880"/>
          </a:xfrm>
        </p:spPr>
        <p:txBody>
          <a:bodyPr>
            <a:normAutofit lnSpcReduction="10000"/>
          </a:bodyPr>
          <a:lstStyle/>
          <a:p>
            <a:pPr marL="0" indent="0">
              <a:buNone/>
            </a:pPr>
            <a:r>
              <a:rPr lang="en-IN" dirty="0" smtClean="0"/>
              <a:t>The </a:t>
            </a:r>
            <a:r>
              <a:rPr lang="en-IN" b="1" dirty="0" smtClean="0"/>
              <a:t>Resource Manage</a:t>
            </a:r>
            <a:r>
              <a:rPr lang="en-IN" dirty="0" smtClean="0"/>
              <a:t>r </a:t>
            </a:r>
            <a:r>
              <a:rPr lang="en-IN" dirty="0"/>
              <a:t>is a Java process running on the master node that is responsible for managing and allocating resources such as CPU, memory, and disk across the Hadoop cluster based on the needs of various jobs.</a:t>
            </a:r>
          </a:p>
          <a:p>
            <a:pPr lvl="1"/>
            <a:r>
              <a:rPr lang="en-IN" b="1" dirty="0" smtClean="0"/>
              <a:t>Cluster </a:t>
            </a:r>
            <a:r>
              <a:rPr lang="en-IN" b="1" dirty="0"/>
              <a:t>resource tracking</a:t>
            </a:r>
            <a:r>
              <a:rPr lang="en-IN" dirty="0"/>
              <a:t>: It maintains a global view of the cluster and tracks the available resources on each node.</a:t>
            </a:r>
          </a:p>
          <a:p>
            <a:pPr lvl="1"/>
            <a:r>
              <a:rPr lang="en-IN" b="1" dirty="0"/>
              <a:t>Cluster health monitoring</a:t>
            </a:r>
            <a:r>
              <a:rPr lang="en-IN" dirty="0"/>
              <a:t>: It monitors the health of nodes in the cluster and manages the failover of resources in case of node failures.</a:t>
            </a:r>
          </a:p>
          <a:p>
            <a:pPr lvl="1"/>
            <a:r>
              <a:rPr lang="en-IN" b="1" dirty="0"/>
              <a:t>Cluster resource allocation</a:t>
            </a:r>
            <a:r>
              <a:rPr lang="en-IN" dirty="0"/>
              <a:t>: It receives resource requests from application masters and allocates the necessary resources to run the application.</a:t>
            </a:r>
          </a:p>
          <a:p>
            <a:pPr lvl="1"/>
            <a:r>
              <a:rPr lang="en-IN" b="1" dirty="0"/>
              <a:t>Job scheduling</a:t>
            </a:r>
            <a:r>
              <a:rPr lang="en-IN" dirty="0"/>
              <a:t>: </a:t>
            </a:r>
            <a:r>
              <a:rPr lang="en-IN" dirty="0" smtClean="0"/>
              <a:t>Scheduler</a:t>
            </a:r>
            <a:endParaRPr lang="en-IN" dirty="0"/>
          </a:p>
          <a:p>
            <a:pPr lvl="1"/>
            <a:r>
              <a:rPr lang="en-IN" b="1" dirty="0"/>
              <a:t>Application master management</a:t>
            </a:r>
            <a:r>
              <a:rPr lang="en-IN" dirty="0" smtClean="0"/>
              <a:t>:</a:t>
            </a:r>
            <a:endParaRPr lang="en-IN" dirty="0"/>
          </a:p>
        </p:txBody>
      </p:sp>
    </p:spTree>
    <p:extLst>
      <p:ext uri="{BB962C8B-B14F-4D97-AF65-F5344CB8AC3E}">
        <p14:creationId xmlns:p14="http://schemas.microsoft.com/office/powerpoint/2010/main" val="1222299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3314"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664" t="7017" r="1297" b="8029"/>
          <a:stretch/>
        </p:blipFill>
        <p:spPr bwMode="auto">
          <a:xfrm>
            <a:off x="107504" y="1556792"/>
            <a:ext cx="8966104" cy="4415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561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YARN</a:t>
            </a:r>
            <a:endParaRPr lang="en-IN" dirty="0"/>
          </a:p>
        </p:txBody>
      </p:sp>
      <p:sp>
        <p:nvSpPr>
          <p:cNvPr id="3" name="Content Placeholder 2"/>
          <p:cNvSpPr>
            <a:spLocks noGrp="1"/>
          </p:cNvSpPr>
          <p:nvPr>
            <p:ph idx="1"/>
          </p:nvPr>
        </p:nvSpPr>
        <p:spPr>
          <a:xfrm>
            <a:off x="611560" y="2132856"/>
            <a:ext cx="8229600" cy="4229824"/>
          </a:xfrm>
        </p:spPr>
        <p:txBody>
          <a:bodyPr/>
          <a:lstStyle/>
          <a:p>
            <a:r>
              <a:rPr lang="en-IN" dirty="0"/>
              <a:t>Hadoop YARN is a specific component of the open </a:t>
            </a:r>
            <a:r>
              <a:rPr lang="en-IN" dirty="0" smtClean="0"/>
              <a:t>source </a:t>
            </a:r>
            <a:r>
              <a:rPr lang="en-IN" dirty="0"/>
              <a:t>Hadoop platform for big data analytics.</a:t>
            </a:r>
          </a:p>
          <a:p>
            <a:r>
              <a:rPr lang="en-IN" dirty="0"/>
              <a:t>YARN stands for “Yet Another Resource Negotiator”. </a:t>
            </a:r>
            <a:r>
              <a:rPr lang="en-IN" dirty="0" smtClean="0"/>
              <a:t>YARN </a:t>
            </a:r>
            <a:r>
              <a:rPr lang="en-IN" dirty="0"/>
              <a:t>was introduced to make the most out of HDFS.</a:t>
            </a:r>
          </a:p>
          <a:p>
            <a:r>
              <a:rPr lang="en-IN" dirty="0"/>
              <a:t>Job scheduling is also handled by YARN. </a:t>
            </a:r>
          </a:p>
        </p:txBody>
      </p:sp>
    </p:spTree>
    <p:extLst>
      <p:ext uri="{BB962C8B-B14F-4D97-AF65-F5344CB8AC3E}">
        <p14:creationId xmlns:p14="http://schemas.microsoft.com/office/powerpoint/2010/main" val="1749933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703912"/>
          </a:xfrm>
        </p:spPr>
        <p:txBody>
          <a:bodyPr>
            <a:normAutofit/>
          </a:bodyPr>
          <a:lstStyle/>
          <a:p>
            <a:pPr marL="0" indent="0">
              <a:buNone/>
            </a:pPr>
            <a:r>
              <a:rPr lang="en-IN" dirty="0" smtClean="0"/>
              <a:t>Resource </a:t>
            </a:r>
            <a:r>
              <a:rPr lang="en-IN" dirty="0"/>
              <a:t>Manager has two components:</a:t>
            </a:r>
          </a:p>
          <a:p>
            <a:pPr lvl="1"/>
            <a:r>
              <a:rPr lang="en-IN" b="1" dirty="0" smtClean="0"/>
              <a:t>Scheduler</a:t>
            </a:r>
            <a:r>
              <a:rPr lang="en-IN" b="1" dirty="0"/>
              <a:t>: </a:t>
            </a:r>
            <a:r>
              <a:rPr lang="en-IN" dirty="0"/>
              <a:t>Schedulers’ task is to distribute resources to the running applications. It only deals with the scheduling of tasks and hence it performs no tracking and no monitoring of applications.</a:t>
            </a:r>
          </a:p>
          <a:p>
            <a:pPr lvl="1"/>
            <a:r>
              <a:rPr lang="en-IN" b="1" dirty="0"/>
              <a:t>Application Manager: </a:t>
            </a:r>
            <a:r>
              <a:rPr lang="en-IN" dirty="0"/>
              <a:t>The application Manager manages applications running in the cluster. Tasks, such as the starting of Application Master or monitoring, are done by the Application Manager.</a:t>
            </a:r>
          </a:p>
        </p:txBody>
      </p:sp>
    </p:spTree>
    <p:extLst>
      <p:ext uri="{BB962C8B-B14F-4D97-AF65-F5344CB8AC3E}">
        <p14:creationId xmlns:p14="http://schemas.microsoft.com/office/powerpoint/2010/main" val="10213619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Schedulers</a:t>
            </a:r>
            <a:br>
              <a:rPr lang="en-IN" dirty="0"/>
            </a:br>
            <a:endParaRPr lang="en-IN" dirty="0"/>
          </a:p>
        </p:txBody>
      </p:sp>
      <p:sp>
        <p:nvSpPr>
          <p:cNvPr id="3" name="Content Placeholder 2"/>
          <p:cNvSpPr>
            <a:spLocks noGrp="1"/>
          </p:cNvSpPr>
          <p:nvPr>
            <p:ph idx="1"/>
          </p:nvPr>
        </p:nvSpPr>
        <p:spPr>
          <a:xfrm>
            <a:off x="251520" y="1484784"/>
            <a:ext cx="8712968" cy="4839816"/>
          </a:xfrm>
        </p:spPr>
        <p:txBody>
          <a:bodyPr>
            <a:normAutofit fontScale="92500" lnSpcReduction="20000"/>
          </a:bodyPr>
          <a:lstStyle/>
          <a:p>
            <a:r>
              <a:rPr lang="en-IN" dirty="0" smtClean="0"/>
              <a:t>The </a:t>
            </a:r>
            <a:r>
              <a:rPr lang="en-IN" dirty="0"/>
              <a:t>scheduler is responsible for allocating resources to the various running applications subject to constraints of capacities, queues etc.</a:t>
            </a:r>
          </a:p>
          <a:p>
            <a:r>
              <a:rPr lang="en-IN" dirty="0"/>
              <a:t>It is called a pure scheduler in </a:t>
            </a:r>
            <a:r>
              <a:rPr lang="en-IN" dirty="0" err="1"/>
              <a:t>ResourceManager</a:t>
            </a:r>
            <a:r>
              <a:rPr lang="en-IN" dirty="0"/>
              <a:t>, which means that it does not perform any monitoring or tracking of status for the applications.</a:t>
            </a:r>
          </a:p>
          <a:p>
            <a:r>
              <a:rPr lang="en-IN" dirty="0"/>
              <a:t>If there is an application failure or hardware failure, the Scheduler does not guarantee to restart the failed tasks.</a:t>
            </a:r>
          </a:p>
          <a:p>
            <a:r>
              <a:rPr lang="en-IN" dirty="0"/>
              <a:t>Performs scheduling based on the resource requirements of the applications.</a:t>
            </a:r>
          </a:p>
          <a:p>
            <a:r>
              <a:rPr lang="en-IN" dirty="0"/>
              <a:t>It has a pluggable policy plug-in, which is responsible for partitioning the cluster resources among the various applications. There are two such plug-ins: Capacity Scheduler and Fair Scheduler, which are currently used as Schedulers in </a:t>
            </a:r>
            <a:r>
              <a:rPr lang="en-IN" dirty="0" err="1"/>
              <a:t>ResourceManager</a:t>
            </a:r>
            <a:r>
              <a:rPr lang="en-IN" dirty="0"/>
              <a:t>.</a:t>
            </a:r>
          </a:p>
        </p:txBody>
      </p:sp>
    </p:spTree>
    <p:extLst>
      <p:ext uri="{BB962C8B-B14F-4D97-AF65-F5344CB8AC3E}">
        <p14:creationId xmlns:p14="http://schemas.microsoft.com/office/powerpoint/2010/main" val="1115238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775920"/>
          </a:xfrm>
        </p:spPr>
        <p:txBody>
          <a:bodyPr>
            <a:normAutofit fontScale="92500" lnSpcReduction="10000"/>
          </a:bodyPr>
          <a:lstStyle/>
          <a:p>
            <a:r>
              <a:rPr lang="en-IN" dirty="0"/>
              <a:t>There are three types of scheduling policies available in YARN:</a:t>
            </a:r>
          </a:p>
          <a:p>
            <a:endParaRPr lang="en-IN" dirty="0"/>
          </a:p>
          <a:p>
            <a:r>
              <a:rPr lang="en-IN" b="1" dirty="0"/>
              <a:t>FIFO Scheduler: </a:t>
            </a:r>
            <a:r>
              <a:rPr lang="en-IN" dirty="0"/>
              <a:t>It is a simple scheduler that follows a first-come, first-served approach and it’s suitable for smaller clusters and simple workloads.</a:t>
            </a:r>
          </a:p>
          <a:p>
            <a:r>
              <a:rPr lang="en-IN" b="1" dirty="0"/>
              <a:t>Capacity Scheduler: </a:t>
            </a:r>
            <a:r>
              <a:rPr lang="en-IN" dirty="0"/>
              <a:t>It is a scheduler that divides cluster resources into multiple queues, each with its own reserved resources while able to dynamically utilize unused resources from other queues. It is suitable for large-scale, multi-user environments.</a:t>
            </a:r>
          </a:p>
          <a:p>
            <a:r>
              <a:rPr lang="en-IN" b="1" dirty="0"/>
              <a:t>Fair Scheduler: </a:t>
            </a:r>
            <a:r>
              <a:rPr lang="en-IN" dirty="0"/>
              <a:t>It is a scheduler that is designed to balance resources fairly and equally among accepted jobs, without requiring a set amount of reserved capacity. It is suitable for the cluster that runs jobs with varying sizes and resource requirements.</a:t>
            </a:r>
          </a:p>
        </p:txBody>
      </p:sp>
    </p:spTree>
    <p:extLst>
      <p:ext uri="{BB962C8B-B14F-4D97-AF65-F5344CB8AC3E}">
        <p14:creationId xmlns:p14="http://schemas.microsoft.com/office/powerpoint/2010/main" val="411772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rmAutofit fontScale="90000"/>
          </a:bodyPr>
          <a:lstStyle/>
          <a:p>
            <a:r>
              <a:rPr lang="en-IN" dirty="0"/>
              <a:t>Application Manager</a:t>
            </a:r>
            <a:br>
              <a:rPr lang="en-IN" dirty="0"/>
            </a:br>
            <a:endParaRPr lang="en-IN" dirty="0"/>
          </a:p>
        </p:txBody>
      </p:sp>
      <p:sp>
        <p:nvSpPr>
          <p:cNvPr id="3" name="Content Placeholder 2"/>
          <p:cNvSpPr>
            <a:spLocks noGrp="1"/>
          </p:cNvSpPr>
          <p:nvPr>
            <p:ph idx="1"/>
          </p:nvPr>
        </p:nvSpPr>
        <p:spPr>
          <a:xfrm>
            <a:off x="457200" y="980728"/>
            <a:ext cx="8229600" cy="5343872"/>
          </a:xfrm>
        </p:spPr>
        <p:txBody>
          <a:bodyPr>
            <a:normAutofit/>
          </a:bodyPr>
          <a:lstStyle/>
          <a:p>
            <a:pPr marL="0" indent="0">
              <a:buNone/>
            </a:pPr>
            <a:r>
              <a:rPr lang="en-IN" dirty="0" smtClean="0"/>
              <a:t>The </a:t>
            </a:r>
            <a:r>
              <a:rPr lang="en-IN" dirty="0" err="1"/>
              <a:t>ApplicationManager</a:t>
            </a:r>
            <a:r>
              <a:rPr lang="en-IN" dirty="0"/>
              <a:t> is an interface that maintains a list of applications that are submitted, running, or completed. It is responsible for:</a:t>
            </a:r>
          </a:p>
          <a:p>
            <a:r>
              <a:rPr lang="en-IN" b="1" dirty="0" smtClean="0"/>
              <a:t>Handling </a:t>
            </a:r>
            <a:r>
              <a:rPr lang="en-IN" b="1" dirty="0"/>
              <a:t>job submission:</a:t>
            </a:r>
            <a:r>
              <a:rPr lang="en-IN" dirty="0"/>
              <a:t> Accepting job submissions to YARN,</a:t>
            </a:r>
          </a:p>
          <a:p>
            <a:r>
              <a:rPr lang="en-IN" b="1" dirty="0"/>
              <a:t>Negotiating resources for the </a:t>
            </a:r>
            <a:r>
              <a:rPr lang="en-IN" b="1" dirty="0" err="1"/>
              <a:t>ApplicationMaster</a:t>
            </a:r>
            <a:r>
              <a:rPr lang="en-IN" b="1" dirty="0"/>
              <a:t>: </a:t>
            </a:r>
            <a:r>
              <a:rPr lang="en-IN" dirty="0"/>
              <a:t>Negotiating the first container for executing the application-specific application master, and</a:t>
            </a:r>
          </a:p>
          <a:p>
            <a:r>
              <a:rPr lang="en-IN" b="1" dirty="0"/>
              <a:t>Managing failover of the </a:t>
            </a:r>
            <a:r>
              <a:rPr lang="en-IN" b="1" dirty="0" err="1"/>
              <a:t>ApplicationMaster</a:t>
            </a:r>
            <a:r>
              <a:rPr lang="en-IN" b="1" dirty="0"/>
              <a:t>: </a:t>
            </a:r>
            <a:r>
              <a:rPr lang="en-IN" dirty="0"/>
              <a:t>Restarting the application master container on failure.</a:t>
            </a:r>
          </a:p>
        </p:txBody>
      </p:sp>
    </p:spTree>
    <p:extLst>
      <p:ext uri="{BB962C8B-B14F-4D97-AF65-F5344CB8AC3E}">
        <p14:creationId xmlns:p14="http://schemas.microsoft.com/office/powerpoint/2010/main" val="2340290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648072"/>
          </a:xfrm>
        </p:spPr>
        <p:txBody>
          <a:bodyPr>
            <a:normAutofit fontScale="90000"/>
          </a:bodyPr>
          <a:lstStyle/>
          <a:p>
            <a:r>
              <a:rPr lang="en-IN" dirty="0"/>
              <a:t>Application Master (AM)</a:t>
            </a:r>
            <a:br>
              <a:rPr lang="en-IN" dirty="0"/>
            </a:br>
            <a:endParaRPr lang="en-IN" dirty="0"/>
          </a:p>
        </p:txBody>
      </p:sp>
      <p:sp>
        <p:nvSpPr>
          <p:cNvPr id="3" name="Content Placeholder 2"/>
          <p:cNvSpPr>
            <a:spLocks noGrp="1"/>
          </p:cNvSpPr>
          <p:nvPr>
            <p:ph idx="1"/>
          </p:nvPr>
        </p:nvSpPr>
        <p:spPr>
          <a:xfrm>
            <a:off x="457200" y="908720"/>
            <a:ext cx="8229600" cy="5415880"/>
          </a:xfrm>
        </p:spPr>
        <p:txBody>
          <a:bodyPr>
            <a:normAutofit/>
          </a:bodyPr>
          <a:lstStyle/>
          <a:p>
            <a:pPr marL="0" indent="0">
              <a:buNone/>
            </a:pPr>
            <a:r>
              <a:rPr lang="en-IN" dirty="0" smtClean="0"/>
              <a:t>The </a:t>
            </a:r>
            <a:r>
              <a:rPr lang="en-IN" dirty="0" err="1"/>
              <a:t>ApplicationMaster</a:t>
            </a:r>
            <a:r>
              <a:rPr lang="en-IN" dirty="0"/>
              <a:t> is a process that runs the main function/entry point of an application, such as the Spark driver. It has several responsibilities, including:</a:t>
            </a:r>
          </a:p>
          <a:p>
            <a:endParaRPr lang="en-IN" dirty="0"/>
          </a:p>
          <a:p>
            <a:r>
              <a:rPr lang="en-IN" b="1" dirty="0"/>
              <a:t>Requesting resources: </a:t>
            </a:r>
            <a:r>
              <a:rPr lang="en-IN" dirty="0"/>
              <a:t>Negotiating with the Resource Manager to obtain resources for launching containers to execute tasks.</a:t>
            </a:r>
          </a:p>
          <a:p>
            <a:r>
              <a:rPr lang="en-IN" b="1" dirty="0"/>
              <a:t>Running the Master/Driver program: </a:t>
            </a:r>
            <a:r>
              <a:rPr lang="en-IN" dirty="0"/>
              <a:t>It runs the Master/Driver program, such as Spark Driver, which devises the job execution plan, assigns tasks in the allocated containers, tracks task execution status, monitors progress, and handles task failures.</a:t>
            </a:r>
          </a:p>
        </p:txBody>
      </p:sp>
    </p:spTree>
    <p:extLst>
      <p:ext uri="{BB962C8B-B14F-4D97-AF65-F5344CB8AC3E}">
        <p14:creationId xmlns:p14="http://schemas.microsoft.com/office/powerpoint/2010/main" val="1168839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Node Manager (NM)</a:t>
            </a:r>
            <a:br>
              <a:rPr lang="en-IN" dirty="0"/>
            </a:br>
            <a:endParaRPr lang="en-IN" dirty="0"/>
          </a:p>
        </p:txBody>
      </p:sp>
      <p:sp>
        <p:nvSpPr>
          <p:cNvPr id="3" name="Content Placeholder 2"/>
          <p:cNvSpPr>
            <a:spLocks noGrp="1"/>
          </p:cNvSpPr>
          <p:nvPr>
            <p:ph idx="1"/>
          </p:nvPr>
        </p:nvSpPr>
        <p:spPr/>
        <p:txBody>
          <a:bodyPr/>
          <a:lstStyle/>
          <a:p>
            <a:r>
              <a:rPr lang="en-IN" dirty="0" err="1" smtClean="0"/>
              <a:t>NodeManagers</a:t>
            </a:r>
            <a:r>
              <a:rPr lang="en-IN" dirty="0" smtClean="0"/>
              <a:t> </a:t>
            </a:r>
            <a:r>
              <a:rPr lang="en-IN" dirty="0"/>
              <a:t>are Java processes that run on slave/worker nodes in a Hadoop cluster. They are responsible for managing containers and resources on each worker node, providing a secure runtime environment for applications, and allowing for efficient and flexible resource allocation.</a:t>
            </a:r>
          </a:p>
        </p:txBody>
      </p:sp>
    </p:spTree>
    <p:extLst>
      <p:ext uri="{BB962C8B-B14F-4D97-AF65-F5344CB8AC3E}">
        <p14:creationId xmlns:p14="http://schemas.microsoft.com/office/powerpoint/2010/main" val="4049859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703912"/>
          </a:xfrm>
        </p:spPr>
        <p:txBody>
          <a:bodyPr>
            <a:normAutofit lnSpcReduction="10000"/>
          </a:bodyPr>
          <a:lstStyle/>
          <a:p>
            <a:r>
              <a:rPr lang="en-IN" b="1" dirty="0"/>
              <a:t>Reporting node health:</a:t>
            </a:r>
            <a:r>
              <a:rPr lang="en-IN" dirty="0"/>
              <a:t> Each Node Manager announces itself to the </a:t>
            </a:r>
            <a:r>
              <a:rPr lang="en-IN" dirty="0" err="1"/>
              <a:t>ResourceManager</a:t>
            </a:r>
            <a:r>
              <a:rPr lang="en-IN" dirty="0"/>
              <a:t> and periodically sends a heartbeat to provide node status and information, including memory and virtual cores. In case of failure, the Node Manager reports any issues to the Resource Manager, diverting resource allocations to healthy nodes.</a:t>
            </a:r>
          </a:p>
          <a:p>
            <a:r>
              <a:rPr lang="en-IN" b="1" dirty="0"/>
              <a:t>Launching Containers:</a:t>
            </a:r>
            <a:r>
              <a:rPr lang="en-IN" dirty="0"/>
              <a:t> Node Managers take instructions from the </a:t>
            </a:r>
            <a:r>
              <a:rPr lang="en-IN" dirty="0" err="1"/>
              <a:t>ResourceManager</a:t>
            </a:r>
            <a:r>
              <a:rPr lang="en-IN" dirty="0"/>
              <a:t>, launch containers on their nodes, and set up the container environment with the specified resource constraints.</a:t>
            </a:r>
          </a:p>
          <a:p>
            <a:r>
              <a:rPr lang="en-IN" b="1" dirty="0"/>
              <a:t>Container Management: </a:t>
            </a:r>
            <a:r>
              <a:rPr lang="en-IN" dirty="0"/>
              <a:t>Node Managers manage container life cycle, dependencies, leases, resource usage, and log management.</a:t>
            </a:r>
          </a:p>
        </p:txBody>
      </p:sp>
    </p:spTree>
    <p:extLst>
      <p:ext uri="{BB962C8B-B14F-4D97-AF65-F5344CB8AC3E}">
        <p14:creationId xmlns:p14="http://schemas.microsoft.com/office/powerpoint/2010/main" val="337032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IN" b="1" dirty="0" err="1"/>
              <a:t>ResourceManager</a:t>
            </a:r>
            <a:r>
              <a:rPr lang="en-IN" b="1" dirty="0"/>
              <a:t>: </a:t>
            </a:r>
            <a:r>
              <a:rPr lang="en-IN" dirty="0"/>
              <a:t>The </a:t>
            </a:r>
            <a:r>
              <a:rPr lang="en-IN" dirty="0" err="1"/>
              <a:t>ResourceManager</a:t>
            </a:r>
            <a:r>
              <a:rPr lang="en-IN" dirty="0"/>
              <a:t> in YARN is responsible for allocating containers to Application Masters based on their resource requests. It provides the container launch context (CLC) that includes environment variables, dependencies, security tokens, and commands to create the application's launch process.</a:t>
            </a:r>
          </a:p>
          <a:p>
            <a:r>
              <a:rPr lang="en-IN" b="1" dirty="0" err="1"/>
              <a:t>NodeManager</a:t>
            </a:r>
            <a:r>
              <a:rPr lang="en-IN" b="1" dirty="0"/>
              <a:t>:</a:t>
            </a:r>
            <a:r>
              <a:rPr lang="en-IN" dirty="0"/>
              <a:t> The </a:t>
            </a:r>
            <a:r>
              <a:rPr lang="en-IN" dirty="0" err="1"/>
              <a:t>NodeManager</a:t>
            </a:r>
            <a:r>
              <a:rPr lang="en-IN" dirty="0"/>
              <a:t> in YARN is responsible for launching the containers with specified resource constraints (CLC).</a:t>
            </a:r>
          </a:p>
          <a:p>
            <a:r>
              <a:rPr lang="en-IN" b="1" dirty="0" err="1"/>
              <a:t>ApplicationMasters</a:t>
            </a:r>
            <a:r>
              <a:rPr lang="en-IN" b="1" dirty="0"/>
              <a:t>:</a:t>
            </a:r>
            <a:r>
              <a:rPr lang="en-IN" dirty="0"/>
              <a:t> The Application Masters manage the execution of tasks within these containers, monitor their progress, and handle any task failures or reassignments.</a:t>
            </a:r>
          </a:p>
        </p:txBody>
      </p:sp>
    </p:spTree>
    <p:extLst>
      <p:ext uri="{BB962C8B-B14F-4D97-AF65-F5344CB8AC3E}">
        <p14:creationId xmlns:p14="http://schemas.microsoft.com/office/powerpoint/2010/main" val="2865648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Node Manager</a:t>
            </a:r>
            <a:br>
              <a:rPr lang="en-IN" dirty="0"/>
            </a:br>
            <a:endParaRPr lang="en-IN" dirty="0"/>
          </a:p>
        </p:txBody>
      </p:sp>
      <p:sp>
        <p:nvSpPr>
          <p:cNvPr id="3" name="Content Placeholder 2"/>
          <p:cNvSpPr>
            <a:spLocks noGrp="1"/>
          </p:cNvSpPr>
          <p:nvPr>
            <p:ph idx="1"/>
          </p:nvPr>
        </p:nvSpPr>
        <p:spPr/>
        <p:txBody>
          <a:bodyPr>
            <a:normAutofit fontScale="92500" lnSpcReduction="10000"/>
          </a:bodyPr>
          <a:lstStyle/>
          <a:p>
            <a:pPr marL="0" indent="0">
              <a:buNone/>
            </a:pPr>
            <a:r>
              <a:rPr lang="en-IN" dirty="0" smtClean="0"/>
              <a:t>Node </a:t>
            </a:r>
            <a:r>
              <a:rPr lang="en-IN" dirty="0"/>
              <a:t>Manager is the slave daemon of YARN. It has the following responsibilities:</a:t>
            </a:r>
          </a:p>
          <a:p>
            <a:r>
              <a:rPr lang="en-IN" dirty="0" smtClean="0"/>
              <a:t>Node </a:t>
            </a:r>
            <a:r>
              <a:rPr lang="en-IN" dirty="0"/>
              <a:t>Manager has to monitor the container’s resource usage, along with reporting it to the Resource Manager.</a:t>
            </a:r>
          </a:p>
          <a:p>
            <a:r>
              <a:rPr lang="en-IN" dirty="0"/>
              <a:t>The health of the node on which YARN is running is tracked by the Node Manager.</a:t>
            </a:r>
          </a:p>
          <a:p>
            <a:r>
              <a:rPr lang="en-IN" dirty="0"/>
              <a:t>It takes care of each node in the cluster </a:t>
            </a:r>
            <a:r>
              <a:rPr lang="en-IN" dirty="0" smtClean="0"/>
              <a:t> while </a:t>
            </a:r>
            <a:r>
              <a:rPr lang="en-IN" dirty="0"/>
              <a:t>managing the workflow, along with user jobs on a particular node.</a:t>
            </a:r>
          </a:p>
          <a:p>
            <a:r>
              <a:rPr lang="en-IN" dirty="0"/>
              <a:t>It keeps the data in the Resource Manager updated</a:t>
            </a:r>
          </a:p>
          <a:p>
            <a:r>
              <a:rPr lang="en-IN" dirty="0"/>
              <a:t>Node Manager can also destroy or kill the container if it gets an order from the Resource Manager to do so.</a:t>
            </a:r>
          </a:p>
        </p:txBody>
      </p:sp>
    </p:spTree>
    <p:extLst>
      <p:ext uri="{BB962C8B-B14F-4D97-AF65-F5344CB8AC3E}">
        <p14:creationId xmlns:p14="http://schemas.microsoft.com/office/powerpoint/2010/main" val="31523023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4338"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213" t="8318" r="1663" b="8680"/>
          <a:stretch/>
        </p:blipFill>
        <p:spPr bwMode="auto">
          <a:xfrm>
            <a:off x="131308" y="1628800"/>
            <a:ext cx="9049204" cy="439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955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Yarn</a:t>
            </a:r>
            <a:r>
              <a:rPr lang="en-IN" dirty="0"/>
              <a:t/>
            </a:r>
            <a:br>
              <a:rPr lang="en-IN" dirty="0"/>
            </a:br>
            <a:endParaRPr lang="en-IN" dirty="0"/>
          </a:p>
        </p:txBody>
      </p:sp>
      <p:sp>
        <p:nvSpPr>
          <p:cNvPr id="3" name="Content Placeholder 2"/>
          <p:cNvSpPr>
            <a:spLocks noGrp="1"/>
          </p:cNvSpPr>
          <p:nvPr>
            <p:ph idx="1"/>
          </p:nvPr>
        </p:nvSpPr>
        <p:spPr>
          <a:xfrm>
            <a:off x="179512" y="1268760"/>
            <a:ext cx="8784976" cy="5055840"/>
          </a:xfrm>
        </p:spPr>
        <p:txBody>
          <a:bodyPr>
            <a:normAutofit lnSpcReduction="10000"/>
          </a:bodyPr>
          <a:lstStyle/>
          <a:p>
            <a:r>
              <a:rPr lang="en-IN" dirty="0" smtClean="0"/>
              <a:t>● </a:t>
            </a:r>
            <a:r>
              <a:rPr lang="en-IN" dirty="0"/>
              <a:t>YARN(Yet Another Resource Negotiator) is cluster resource </a:t>
            </a:r>
            <a:r>
              <a:rPr lang="en-IN" dirty="0" smtClean="0"/>
              <a:t>management system </a:t>
            </a:r>
            <a:r>
              <a:rPr lang="en-IN" dirty="0"/>
              <a:t>for Hadoop.</a:t>
            </a:r>
          </a:p>
          <a:p>
            <a:r>
              <a:rPr lang="en-IN" dirty="0"/>
              <a:t>● YARN was introduced in Hadoop 2 to improve the MapReduce </a:t>
            </a:r>
            <a:r>
              <a:rPr lang="en-IN" dirty="0" smtClean="0"/>
              <a:t>implementation  and eliminate  Hadoop </a:t>
            </a:r>
            <a:r>
              <a:rPr lang="en-IN" dirty="0"/>
              <a:t>1 scheduling </a:t>
            </a:r>
            <a:r>
              <a:rPr lang="en-IN" dirty="0" smtClean="0"/>
              <a:t> disadvantages</a:t>
            </a:r>
            <a:r>
              <a:rPr lang="en-IN" dirty="0"/>
              <a:t>.</a:t>
            </a:r>
          </a:p>
          <a:p>
            <a:r>
              <a:rPr lang="en-IN" dirty="0"/>
              <a:t>● YARN is a connecting link between high level applications(</a:t>
            </a:r>
            <a:r>
              <a:rPr lang="en-IN" dirty="0" err="1"/>
              <a:t>Spark,HBase</a:t>
            </a:r>
            <a:r>
              <a:rPr lang="en-IN" dirty="0"/>
              <a:t> </a:t>
            </a:r>
            <a:r>
              <a:rPr lang="en-IN" dirty="0" err="1" smtClean="0"/>
              <a:t>e.t.c</a:t>
            </a:r>
            <a:r>
              <a:rPr lang="en-IN" dirty="0" smtClean="0"/>
              <a:t>) and </a:t>
            </a:r>
            <a:r>
              <a:rPr lang="en-IN" dirty="0"/>
              <a:t>low level Hadoop environment.</a:t>
            </a:r>
          </a:p>
          <a:p>
            <a:r>
              <a:rPr lang="en-IN" dirty="0"/>
              <a:t>● With introduction of YARN, Hadoop transformed from only </a:t>
            </a:r>
            <a:r>
              <a:rPr lang="en-IN" dirty="0" smtClean="0"/>
              <a:t>MapReduce framework </a:t>
            </a:r>
            <a:r>
              <a:rPr lang="en-IN" dirty="0"/>
              <a:t>to big data processing core.</a:t>
            </a:r>
          </a:p>
          <a:p>
            <a:r>
              <a:rPr lang="en-IN" dirty="0"/>
              <a:t>● Some people characterized YARN as a large-scale, distributed </a:t>
            </a:r>
            <a:r>
              <a:rPr lang="en-IN" dirty="0" smtClean="0"/>
              <a:t>operating system </a:t>
            </a:r>
            <a:r>
              <a:rPr lang="en-IN" dirty="0"/>
              <a:t>for big data applications.</a:t>
            </a:r>
          </a:p>
        </p:txBody>
      </p:sp>
    </p:spTree>
    <p:extLst>
      <p:ext uri="{BB962C8B-B14F-4D97-AF65-F5344CB8AC3E}">
        <p14:creationId xmlns:p14="http://schemas.microsoft.com/office/powerpoint/2010/main" val="2858271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Application Master</a:t>
            </a:r>
            <a:br>
              <a:rPr lang="en-IN" dirty="0"/>
            </a:br>
            <a:endParaRPr lang="en-IN" dirty="0"/>
          </a:p>
        </p:txBody>
      </p:sp>
      <p:sp>
        <p:nvSpPr>
          <p:cNvPr id="3" name="Content Placeholder 2"/>
          <p:cNvSpPr>
            <a:spLocks noGrp="1"/>
          </p:cNvSpPr>
          <p:nvPr>
            <p:ph idx="1"/>
          </p:nvPr>
        </p:nvSpPr>
        <p:spPr>
          <a:xfrm>
            <a:off x="457200" y="1935480"/>
            <a:ext cx="8507288" cy="4389120"/>
          </a:xfrm>
        </p:spPr>
        <p:txBody>
          <a:bodyPr>
            <a:normAutofit fontScale="92500" lnSpcReduction="10000"/>
          </a:bodyPr>
          <a:lstStyle/>
          <a:p>
            <a:pPr marL="0" indent="0">
              <a:buNone/>
            </a:pPr>
            <a:r>
              <a:rPr lang="en-IN" dirty="0" smtClean="0"/>
              <a:t>Every </a:t>
            </a:r>
            <a:r>
              <a:rPr lang="en-IN" dirty="0"/>
              <a:t>job submitted to the framework is an application, and every application has a specific Application </a:t>
            </a:r>
            <a:r>
              <a:rPr lang="en-IN" dirty="0" smtClean="0"/>
              <a:t>Master  </a:t>
            </a:r>
            <a:r>
              <a:rPr lang="en-IN" dirty="0"/>
              <a:t>associated with it. Application Master performs the following tasks:</a:t>
            </a:r>
          </a:p>
          <a:p>
            <a:r>
              <a:rPr lang="en-IN" dirty="0" smtClean="0"/>
              <a:t>It </a:t>
            </a:r>
            <a:r>
              <a:rPr lang="en-IN" dirty="0"/>
              <a:t>coordinates the execution of the application in the cluster, along with managing the faults.</a:t>
            </a:r>
          </a:p>
          <a:p>
            <a:r>
              <a:rPr lang="en-IN" dirty="0"/>
              <a:t>It negotiates resources from the Resource Manager.</a:t>
            </a:r>
          </a:p>
          <a:p>
            <a:r>
              <a:rPr lang="en-IN" dirty="0"/>
              <a:t>It works with the Node Manager for executing and monitoring other components’ tasks.</a:t>
            </a:r>
          </a:p>
          <a:p>
            <a:r>
              <a:rPr lang="en-IN" dirty="0"/>
              <a:t>At regular intervals, heartbeats are sent to the Resource Manager for checking its health, along with updating records according to its resource demands.</a:t>
            </a:r>
          </a:p>
        </p:txBody>
      </p:sp>
    </p:spTree>
    <p:extLst>
      <p:ext uri="{BB962C8B-B14F-4D97-AF65-F5344CB8AC3E}">
        <p14:creationId xmlns:p14="http://schemas.microsoft.com/office/powerpoint/2010/main" val="33467883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Container</a:t>
            </a:r>
            <a:br>
              <a:rPr lang="en-IN" dirty="0"/>
            </a:br>
            <a:endParaRPr lang="en-IN" dirty="0"/>
          </a:p>
        </p:txBody>
      </p:sp>
      <p:sp>
        <p:nvSpPr>
          <p:cNvPr id="3" name="Content Placeholder 2"/>
          <p:cNvSpPr>
            <a:spLocks noGrp="1"/>
          </p:cNvSpPr>
          <p:nvPr>
            <p:ph idx="1"/>
          </p:nvPr>
        </p:nvSpPr>
        <p:spPr/>
        <p:txBody>
          <a:bodyPr>
            <a:normAutofit fontScale="92500"/>
          </a:bodyPr>
          <a:lstStyle/>
          <a:p>
            <a:pPr marL="0" indent="0">
              <a:buNone/>
            </a:pPr>
            <a:r>
              <a:rPr lang="en-IN" dirty="0" smtClean="0"/>
              <a:t>A </a:t>
            </a:r>
            <a:r>
              <a:rPr lang="en-IN" dirty="0"/>
              <a:t>container is a set of physical resources (CPU cores, RAM, disks, etc.) on a single node. The tasks of a container are listed below:</a:t>
            </a:r>
          </a:p>
          <a:p>
            <a:r>
              <a:rPr lang="en-IN" dirty="0" smtClean="0"/>
              <a:t>It </a:t>
            </a:r>
            <a:r>
              <a:rPr lang="en-IN" dirty="0"/>
              <a:t>grants the right to an application to use a specific amount of resources (memory, CPU, etc.) on a specific host.</a:t>
            </a:r>
          </a:p>
          <a:p>
            <a:r>
              <a:rPr lang="en-IN" dirty="0"/>
              <a:t>YARN containers are particularly managed by a Container Launch context which is Container Life Cycle (CLC). This record contains a map of environment variables, dependencies stored in remotely accessible storage, security tokens, the payload for Node Manager services, and the command necessary to create the process.</a:t>
            </a:r>
          </a:p>
        </p:txBody>
      </p:sp>
    </p:spTree>
    <p:extLst>
      <p:ext uri="{BB962C8B-B14F-4D97-AF65-F5344CB8AC3E}">
        <p14:creationId xmlns:p14="http://schemas.microsoft.com/office/powerpoint/2010/main" val="36266559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Applications on YARN</a:t>
            </a:r>
            <a:br>
              <a:rPr lang="en-IN" dirty="0"/>
            </a:br>
            <a:endParaRPr lang="en-IN" dirty="0"/>
          </a:p>
        </p:txBody>
      </p:sp>
      <p:sp>
        <p:nvSpPr>
          <p:cNvPr id="3" name="Content Placeholder 2"/>
          <p:cNvSpPr>
            <a:spLocks noGrp="1"/>
          </p:cNvSpPr>
          <p:nvPr>
            <p:ph idx="1"/>
          </p:nvPr>
        </p:nvSpPr>
        <p:spPr/>
        <p:txBody>
          <a:bodyPr/>
          <a:lstStyle/>
          <a:p>
            <a:r>
              <a:rPr lang="en-IN" dirty="0" smtClean="0"/>
              <a:t>Hadoop </a:t>
            </a:r>
            <a:r>
              <a:rPr lang="en-IN" dirty="0"/>
              <a:t>YARN cluster runs various work-loads. This means a single Hadoop cluster in your data </a:t>
            </a:r>
            <a:r>
              <a:rPr lang="en-IN" dirty="0" err="1"/>
              <a:t>center</a:t>
            </a:r>
            <a:r>
              <a:rPr lang="en-IN" dirty="0"/>
              <a:t> can run MapReduce, Storm, Spark, Impala, and more.</a:t>
            </a:r>
          </a:p>
        </p:txBody>
      </p:sp>
    </p:spTree>
    <p:extLst>
      <p:ext uri="{BB962C8B-B14F-4D97-AF65-F5344CB8AC3E}">
        <p14:creationId xmlns:p14="http://schemas.microsoft.com/office/powerpoint/2010/main" val="643838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Running an Application through YARN</a:t>
            </a:r>
            <a:br>
              <a:rPr lang="en-IN" dirty="0"/>
            </a:br>
            <a:endParaRPr lang="en-IN" dirty="0"/>
          </a:p>
        </p:txBody>
      </p:sp>
      <p:sp>
        <p:nvSpPr>
          <p:cNvPr id="3" name="Content Placeholder 2"/>
          <p:cNvSpPr>
            <a:spLocks noGrp="1"/>
          </p:cNvSpPr>
          <p:nvPr>
            <p:ph idx="1"/>
          </p:nvPr>
        </p:nvSpPr>
        <p:spPr>
          <a:xfrm>
            <a:off x="457200" y="1268760"/>
            <a:ext cx="8229600" cy="5055840"/>
          </a:xfrm>
        </p:spPr>
        <p:txBody>
          <a:bodyPr>
            <a:normAutofit/>
          </a:bodyPr>
          <a:lstStyle/>
          <a:p>
            <a:pPr marL="0" indent="0">
              <a:buNone/>
            </a:pPr>
            <a:r>
              <a:rPr lang="en-IN" dirty="0" smtClean="0"/>
              <a:t>Broadly</a:t>
            </a:r>
            <a:r>
              <a:rPr lang="en-IN" dirty="0"/>
              <a:t>, there are five steps involved in YARN to run an application:</a:t>
            </a:r>
          </a:p>
          <a:p>
            <a:endParaRPr lang="en-IN" dirty="0"/>
          </a:p>
          <a:p>
            <a:r>
              <a:rPr lang="en-IN" dirty="0"/>
              <a:t>The client submits an application to the Resource Manager</a:t>
            </a:r>
          </a:p>
          <a:p>
            <a:r>
              <a:rPr lang="en-IN" dirty="0"/>
              <a:t>The </a:t>
            </a:r>
            <a:r>
              <a:rPr lang="en-IN" dirty="0" err="1"/>
              <a:t>ResourceManager</a:t>
            </a:r>
            <a:r>
              <a:rPr lang="en-IN" dirty="0"/>
              <a:t> allocates a container</a:t>
            </a:r>
          </a:p>
          <a:p>
            <a:r>
              <a:rPr lang="en-IN" dirty="0"/>
              <a:t>The Application Master contacts the related Node Manager</a:t>
            </a:r>
          </a:p>
          <a:p>
            <a:r>
              <a:rPr lang="en-IN" dirty="0"/>
              <a:t>The Node Manager launches the container</a:t>
            </a:r>
          </a:p>
          <a:p>
            <a:r>
              <a:rPr lang="en-IN" dirty="0"/>
              <a:t>The container executes the Application Master</a:t>
            </a:r>
          </a:p>
        </p:txBody>
      </p:sp>
    </p:spTree>
    <p:extLst>
      <p:ext uri="{BB962C8B-B14F-4D97-AF65-F5344CB8AC3E}">
        <p14:creationId xmlns:p14="http://schemas.microsoft.com/office/powerpoint/2010/main" val="3138838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25696"/>
            <a:ext cx="7704856" cy="6211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6007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356" y="188640"/>
            <a:ext cx="8507288" cy="1143000"/>
          </a:xfrm>
        </p:spPr>
        <p:txBody>
          <a:bodyPr>
            <a:noAutofit/>
          </a:bodyPr>
          <a:lstStyle/>
          <a:p>
            <a:r>
              <a:rPr lang="en-IN" sz="2800" dirty="0"/>
              <a:t>Step 1 - Application submitted to the Resource Manager</a:t>
            </a:r>
            <a:br>
              <a:rPr lang="en-IN" sz="2800" dirty="0"/>
            </a:br>
            <a:endParaRPr lang="en-IN" sz="2800" dirty="0"/>
          </a:p>
        </p:txBody>
      </p:sp>
      <p:sp>
        <p:nvSpPr>
          <p:cNvPr id="3" name="Content Placeholder 2"/>
          <p:cNvSpPr>
            <a:spLocks noGrp="1"/>
          </p:cNvSpPr>
          <p:nvPr>
            <p:ph idx="1"/>
          </p:nvPr>
        </p:nvSpPr>
        <p:spPr>
          <a:xfrm>
            <a:off x="457200" y="1052736"/>
            <a:ext cx="8229600" cy="5271864"/>
          </a:xfrm>
        </p:spPr>
        <p:txBody>
          <a:bodyPr/>
          <a:lstStyle/>
          <a:p>
            <a:r>
              <a:rPr lang="en-IN" dirty="0" smtClean="0"/>
              <a:t>Users </a:t>
            </a:r>
            <a:r>
              <a:rPr lang="en-IN" dirty="0"/>
              <a:t>submit applications to the Resource Manager by typing the Hadoop jar command.</a:t>
            </a:r>
          </a:p>
        </p:txBody>
      </p:sp>
      <p:pic>
        <p:nvPicPr>
          <p:cNvPr id="2150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635" t="4454" b="4679"/>
          <a:stretch/>
        </p:blipFill>
        <p:spPr bwMode="auto">
          <a:xfrm>
            <a:off x="1115616" y="1968595"/>
            <a:ext cx="7304286" cy="4772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995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Resource Manager maintains the list of applications on the cluster and available resources on the Node Manager. The Resource Manager determines the next application that receives a portion of the cluster resource. The decision is subject to many constraints such as queue capacity, Access Control Lists, and fairness.</a:t>
            </a:r>
          </a:p>
        </p:txBody>
      </p:sp>
    </p:spTree>
    <p:extLst>
      <p:ext uri="{BB962C8B-B14F-4D97-AF65-F5344CB8AC3E}">
        <p14:creationId xmlns:p14="http://schemas.microsoft.com/office/powerpoint/2010/main" val="748819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8229600" cy="864096"/>
          </a:xfrm>
        </p:spPr>
        <p:txBody>
          <a:bodyPr>
            <a:normAutofit fontScale="90000"/>
          </a:bodyPr>
          <a:lstStyle/>
          <a:p>
            <a:r>
              <a:rPr lang="en-IN" sz="3200" dirty="0"/>
              <a:t>Step 2 - Resource Manager allocates Container</a:t>
            </a:r>
            <a:br>
              <a:rPr lang="en-IN" sz="3200" dirty="0"/>
            </a:br>
            <a:endParaRPr lang="en-IN" sz="3200" dirty="0"/>
          </a:p>
        </p:txBody>
      </p:sp>
      <p:sp>
        <p:nvSpPr>
          <p:cNvPr id="3" name="Content Placeholder 2"/>
          <p:cNvSpPr>
            <a:spLocks noGrp="1"/>
          </p:cNvSpPr>
          <p:nvPr>
            <p:ph idx="1"/>
          </p:nvPr>
        </p:nvSpPr>
        <p:spPr>
          <a:xfrm>
            <a:off x="107504" y="620688"/>
            <a:ext cx="8856984" cy="5703912"/>
          </a:xfrm>
        </p:spPr>
        <p:txBody>
          <a:bodyPr/>
          <a:lstStyle/>
          <a:p>
            <a:pPr marL="0" indent="0">
              <a:buNone/>
            </a:pPr>
            <a:r>
              <a:rPr lang="en-IN" dirty="0" smtClean="0"/>
              <a:t>When </a:t>
            </a:r>
            <a:r>
              <a:rPr lang="en-IN" dirty="0"/>
              <a:t>the Resource Manager accepts a new application submission, one of the first decisions the Scheduler makes is selecting a container. Then, the Application Master is started and is responsible for the entire life-cycle of that particular application.</a:t>
            </a:r>
          </a:p>
          <a:p>
            <a:endParaRPr lang="en-IN"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497" y="2564904"/>
            <a:ext cx="5802879" cy="415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793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marL="0" indent="0">
              <a:buNone/>
            </a:pPr>
            <a:r>
              <a:rPr lang="en-IN" dirty="0"/>
              <a:t>First, it sends resource requests to the </a:t>
            </a:r>
            <a:r>
              <a:rPr lang="en-IN" dirty="0" err="1"/>
              <a:t>ResourceManager</a:t>
            </a:r>
            <a:r>
              <a:rPr lang="en-IN" dirty="0"/>
              <a:t> to ask for containers to run the application's tasks.</a:t>
            </a:r>
          </a:p>
          <a:p>
            <a:pPr marL="0" indent="0">
              <a:buNone/>
            </a:pPr>
            <a:r>
              <a:rPr lang="en-IN" dirty="0" smtClean="0"/>
              <a:t>A </a:t>
            </a:r>
            <a:r>
              <a:rPr lang="en-IN" dirty="0"/>
              <a:t>resource request is simply a request for a number of containers that satisfy resource requirements such as the following:</a:t>
            </a:r>
          </a:p>
          <a:p>
            <a:r>
              <a:rPr lang="en-IN" dirty="0" smtClean="0"/>
              <a:t>Amount </a:t>
            </a:r>
            <a:r>
              <a:rPr lang="en-IN" dirty="0"/>
              <a:t>of resources expressed as megabytes of memory and CPU shares Preferred location, specified by hostname or </a:t>
            </a:r>
            <a:r>
              <a:rPr lang="en-IN" dirty="0" err="1"/>
              <a:t>rackname</a:t>
            </a:r>
            <a:r>
              <a:rPr lang="en-IN" dirty="0"/>
              <a:t>, Priority within this application and not across multiple applications.</a:t>
            </a:r>
          </a:p>
          <a:p>
            <a:r>
              <a:rPr lang="en-IN" dirty="0"/>
              <a:t>The Resource Manager allocates a container by providing a container ID and a hostname, which satisfies the requirements of the Application Master.</a:t>
            </a:r>
          </a:p>
        </p:txBody>
      </p:sp>
    </p:spTree>
    <p:extLst>
      <p:ext uri="{BB962C8B-B14F-4D97-AF65-F5344CB8AC3E}">
        <p14:creationId xmlns:p14="http://schemas.microsoft.com/office/powerpoint/2010/main" val="232084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04088"/>
            <a:ext cx="8568952" cy="492664"/>
          </a:xfrm>
        </p:spPr>
        <p:txBody>
          <a:bodyPr>
            <a:normAutofit fontScale="90000"/>
          </a:bodyPr>
          <a:lstStyle/>
          <a:p>
            <a:r>
              <a:rPr lang="en-IN" sz="3200" dirty="0"/>
              <a:t>Step 3 - Application Master contacts Node Manager</a:t>
            </a:r>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484784"/>
            <a:ext cx="7333901" cy="512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63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318264"/>
            <a:ext cx="9001000" cy="506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60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After a container is allocated, the Application Master asks the Node Manager managing the host on which the container was allocated to use these resources to launch an application-specific task. This task can be any process written in any framework, such as a MapReduce task.</a:t>
            </a:r>
          </a:p>
        </p:txBody>
      </p:sp>
    </p:spTree>
    <p:extLst>
      <p:ext uri="{BB962C8B-B14F-4D97-AF65-F5344CB8AC3E}">
        <p14:creationId xmlns:p14="http://schemas.microsoft.com/office/powerpoint/2010/main" val="3431288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48648"/>
          </a:xfrm>
        </p:spPr>
        <p:txBody>
          <a:bodyPr>
            <a:normAutofit fontScale="90000"/>
          </a:bodyPr>
          <a:lstStyle/>
          <a:p>
            <a:r>
              <a:rPr lang="en-IN" sz="3200" dirty="0"/>
              <a:t>Step 4 -Resource Manager Launches Container</a:t>
            </a:r>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1268760"/>
            <a:ext cx="7253082" cy="5343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833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559896"/>
          </a:xfrm>
        </p:spPr>
        <p:txBody>
          <a:bodyPr>
            <a:normAutofit/>
          </a:bodyPr>
          <a:lstStyle/>
          <a:p>
            <a:r>
              <a:rPr lang="en-IN" dirty="0"/>
              <a:t>The </a:t>
            </a:r>
            <a:r>
              <a:rPr lang="en-IN" dirty="0" err="1"/>
              <a:t>NodeManager</a:t>
            </a:r>
            <a:r>
              <a:rPr lang="en-IN" dirty="0"/>
              <a:t> does not monitor tasks; it only monitors the resource usage in the containers.</a:t>
            </a:r>
          </a:p>
          <a:p>
            <a:endParaRPr lang="en-IN" dirty="0"/>
          </a:p>
          <a:p>
            <a:r>
              <a:rPr lang="en-IN" dirty="0"/>
              <a:t>For example, it kills a container if it consumes more memory than initially allocated.</a:t>
            </a:r>
          </a:p>
          <a:p>
            <a:endParaRPr lang="en-IN" dirty="0"/>
          </a:p>
          <a:p>
            <a:r>
              <a:rPr lang="en-IN" dirty="0"/>
              <a:t>Throughout its life, the Application Master negotiates containers to launch all of the tasks needed to complete its application. It also monitors the progress of an application and its tasks, restarts failed tasks in newly requested containers, and reports progress back to the client that submitted the application.</a:t>
            </a:r>
          </a:p>
        </p:txBody>
      </p:sp>
    </p:spTree>
    <p:extLst>
      <p:ext uri="{BB962C8B-B14F-4D97-AF65-F5344CB8AC3E}">
        <p14:creationId xmlns:p14="http://schemas.microsoft.com/office/powerpoint/2010/main" val="461220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43000"/>
          </a:xfrm>
        </p:spPr>
        <p:txBody>
          <a:bodyPr>
            <a:noAutofit/>
          </a:bodyPr>
          <a:lstStyle/>
          <a:p>
            <a:r>
              <a:rPr lang="en-IN" sz="2800" dirty="0"/>
              <a:t>Step 5 - Container Executes the Application Master</a:t>
            </a:r>
            <a:br>
              <a:rPr lang="en-IN" sz="2800" dirty="0"/>
            </a:br>
            <a:endParaRPr lang="en-IN" sz="2800" dirty="0"/>
          </a:p>
        </p:txBody>
      </p:sp>
      <p:pic>
        <p:nvPicPr>
          <p:cNvPr id="2560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109464"/>
            <a:ext cx="8129163" cy="555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837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After the application is complete, the Application Master shuts itself and releases its own container. Though the </a:t>
            </a:r>
            <a:r>
              <a:rPr lang="en-IN" dirty="0" err="1"/>
              <a:t>ResourceManager</a:t>
            </a:r>
            <a:r>
              <a:rPr lang="en-IN" dirty="0"/>
              <a:t> does not monitor the tasks within an application, it checks the health of the </a:t>
            </a:r>
            <a:r>
              <a:rPr lang="en-IN" dirty="0" err="1"/>
              <a:t>ApplicationMaster</a:t>
            </a:r>
            <a:r>
              <a:rPr lang="en-IN" dirty="0"/>
              <a:t>. If the </a:t>
            </a:r>
            <a:r>
              <a:rPr lang="en-IN" dirty="0" err="1"/>
              <a:t>ApplicationMaster</a:t>
            </a:r>
            <a:r>
              <a:rPr lang="en-IN" dirty="0"/>
              <a:t> fails, it can be restarted by the </a:t>
            </a:r>
            <a:r>
              <a:rPr lang="en-IN" dirty="0" err="1"/>
              <a:t>ResourceManager</a:t>
            </a:r>
            <a:r>
              <a:rPr lang="en-IN" dirty="0"/>
              <a:t> in a new container. Thus, the resource manager looks after the </a:t>
            </a:r>
            <a:r>
              <a:rPr lang="en-IN" dirty="0" err="1"/>
              <a:t>ApplicationMaster</a:t>
            </a:r>
            <a:r>
              <a:rPr lang="en-IN" dirty="0"/>
              <a:t>, while the </a:t>
            </a:r>
            <a:r>
              <a:rPr lang="en-IN" dirty="0" err="1"/>
              <a:t>ApplicationMaster</a:t>
            </a:r>
            <a:r>
              <a:rPr lang="en-IN" dirty="0"/>
              <a:t> looks after the tasks.</a:t>
            </a:r>
          </a:p>
        </p:txBody>
      </p:sp>
    </p:spTree>
    <p:extLst>
      <p:ext uri="{BB962C8B-B14F-4D97-AF65-F5344CB8AC3E}">
        <p14:creationId xmlns:p14="http://schemas.microsoft.com/office/powerpoint/2010/main" val="852750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976" y="0"/>
            <a:ext cx="8229600" cy="836712"/>
          </a:xfrm>
        </p:spPr>
        <p:txBody>
          <a:bodyPr/>
          <a:lstStyle/>
          <a:p>
            <a:r>
              <a:rPr lang="en-IN" dirty="0"/>
              <a:t>How Applications run on YARN</a:t>
            </a:r>
          </a:p>
        </p:txBody>
      </p:sp>
      <p:sp>
        <p:nvSpPr>
          <p:cNvPr id="3" name="Content Placeholder 2"/>
          <p:cNvSpPr>
            <a:spLocks noGrp="1"/>
          </p:cNvSpPr>
          <p:nvPr>
            <p:ph idx="1"/>
          </p:nvPr>
        </p:nvSpPr>
        <p:spPr>
          <a:xfrm>
            <a:off x="107504" y="908720"/>
            <a:ext cx="8784976" cy="5415880"/>
          </a:xfrm>
        </p:spPr>
        <p:txBody>
          <a:bodyPr/>
          <a:lstStyle/>
          <a:p>
            <a:r>
              <a:rPr lang="en-IN" dirty="0" smtClean="0"/>
              <a:t>Spark </a:t>
            </a:r>
            <a:r>
              <a:rPr lang="en-IN" dirty="0"/>
              <a:t>application as an example to illustrate how YARN handles job requests, allocates resources, and manages components such as the </a:t>
            </a:r>
            <a:r>
              <a:rPr lang="en-IN" dirty="0" err="1"/>
              <a:t>ApplicationMaster</a:t>
            </a:r>
            <a:r>
              <a:rPr lang="en-IN" dirty="0"/>
              <a:t> and </a:t>
            </a:r>
            <a:r>
              <a:rPr lang="en-IN" dirty="0" err="1"/>
              <a:t>NodeManager</a:t>
            </a:r>
            <a:r>
              <a:rPr lang="en-IN" dirty="0"/>
              <a:t>.</a:t>
            </a:r>
          </a:p>
        </p:txBody>
      </p:sp>
      <p:pic>
        <p:nvPicPr>
          <p:cNvPr id="2048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587" r="4527"/>
          <a:stretch/>
        </p:blipFill>
        <p:spPr bwMode="auto">
          <a:xfrm>
            <a:off x="1331640" y="2671763"/>
            <a:ext cx="7012260" cy="40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796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7" y="737320"/>
            <a:ext cx="8064897" cy="5427984"/>
          </a:xfrm>
        </p:spPr>
        <p:txBody>
          <a:bodyPr>
            <a:normAutofit/>
          </a:bodyPr>
          <a:lstStyle/>
          <a:p>
            <a:r>
              <a:rPr lang="en-IN" b="1" dirty="0"/>
              <a:t>Step 1: </a:t>
            </a:r>
            <a:r>
              <a:rPr lang="en-IN" dirty="0"/>
              <a:t>A client submits a job using “spark-submit” to the YARN Resource Manager.</a:t>
            </a:r>
          </a:p>
          <a:p>
            <a:r>
              <a:rPr lang="en-IN" b="1" dirty="0"/>
              <a:t>Step 2: </a:t>
            </a:r>
            <a:r>
              <a:rPr lang="en-IN" dirty="0"/>
              <a:t>The job enters a scheduler queue in the </a:t>
            </a:r>
            <a:r>
              <a:rPr lang="en-IN" dirty="0" err="1"/>
              <a:t>ResourceManager</a:t>
            </a:r>
            <a:r>
              <a:rPr lang="en-IN" dirty="0"/>
              <a:t>, waiting to be executed.</a:t>
            </a:r>
          </a:p>
          <a:p>
            <a:r>
              <a:rPr lang="en-IN" b="1" dirty="0"/>
              <a:t>Step 3:</a:t>
            </a:r>
            <a:r>
              <a:rPr lang="en-IN" dirty="0"/>
              <a:t> When it is time for the job to be executed, the </a:t>
            </a:r>
            <a:r>
              <a:rPr lang="en-IN" dirty="0" err="1"/>
              <a:t>ResourceManager</a:t>
            </a:r>
            <a:r>
              <a:rPr lang="en-IN" dirty="0"/>
              <a:t> finds a </a:t>
            </a:r>
            <a:r>
              <a:rPr lang="en-IN" dirty="0" err="1"/>
              <a:t>NodeManager</a:t>
            </a:r>
            <a:r>
              <a:rPr lang="en-IN" dirty="0"/>
              <a:t> capable of launching a container to run the </a:t>
            </a:r>
            <a:r>
              <a:rPr lang="en-IN" dirty="0" err="1" smtClean="0"/>
              <a:t>ApplicationMaster</a:t>
            </a:r>
            <a:r>
              <a:rPr lang="en-IN" dirty="0"/>
              <a:t>.</a:t>
            </a:r>
          </a:p>
          <a:p>
            <a:r>
              <a:rPr lang="en-IN" b="1" dirty="0"/>
              <a:t>Step 4: </a:t>
            </a:r>
            <a:r>
              <a:rPr lang="en-IN" dirty="0"/>
              <a:t>The </a:t>
            </a:r>
            <a:r>
              <a:rPr lang="en-IN" dirty="0" err="1"/>
              <a:t>ApplicationMaster</a:t>
            </a:r>
            <a:r>
              <a:rPr lang="en-IN" dirty="0"/>
              <a:t> launches the Driver Program (the entry point of the program that creates the </a:t>
            </a:r>
            <a:r>
              <a:rPr lang="en-IN" dirty="0" err="1"/>
              <a:t>SparkSession</a:t>
            </a:r>
            <a:r>
              <a:rPr lang="en-IN" dirty="0"/>
              <a:t>/</a:t>
            </a:r>
            <a:r>
              <a:rPr lang="en-IN" dirty="0" err="1"/>
              <a:t>SparkContext</a:t>
            </a:r>
            <a:r>
              <a:rPr lang="en-IN" dirty="0"/>
              <a:t>).</a:t>
            </a:r>
          </a:p>
          <a:p>
            <a:endParaRPr lang="en-IN" dirty="0"/>
          </a:p>
        </p:txBody>
      </p:sp>
    </p:spTree>
    <p:extLst>
      <p:ext uri="{BB962C8B-B14F-4D97-AF65-F5344CB8AC3E}">
        <p14:creationId xmlns:p14="http://schemas.microsoft.com/office/powerpoint/2010/main" val="121167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703912"/>
          </a:xfrm>
        </p:spPr>
        <p:txBody>
          <a:bodyPr>
            <a:normAutofit/>
          </a:bodyPr>
          <a:lstStyle/>
          <a:p>
            <a:r>
              <a:rPr lang="en-IN" b="1" dirty="0"/>
              <a:t>Step 5:</a:t>
            </a:r>
            <a:r>
              <a:rPr lang="en-IN" dirty="0"/>
              <a:t> The </a:t>
            </a:r>
            <a:r>
              <a:rPr lang="en-IN" dirty="0" err="1"/>
              <a:t>ApplicationMaster</a:t>
            </a:r>
            <a:r>
              <a:rPr lang="en-IN" dirty="0"/>
              <a:t>/Spark calculates the required resources (CPU, RAM, number of executors) for the job and sends a request to the Resource Manager to launch the executors.</a:t>
            </a:r>
          </a:p>
          <a:p>
            <a:pPr lvl="1"/>
            <a:r>
              <a:rPr lang="en-IN" dirty="0"/>
              <a:t>&gt; The </a:t>
            </a:r>
            <a:r>
              <a:rPr lang="en-IN" dirty="0" err="1"/>
              <a:t>ApplicationMaster</a:t>
            </a:r>
            <a:r>
              <a:rPr lang="en-IN" dirty="0"/>
              <a:t> communicates with the </a:t>
            </a:r>
            <a:r>
              <a:rPr lang="en-IN" dirty="0" err="1"/>
              <a:t>NameNode</a:t>
            </a:r>
            <a:r>
              <a:rPr lang="en-IN" dirty="0"/>
              <a:t> to determine the file (block) locations within the cluster using the HDFS protocol.</a:t>
            </a:r>
          </a:p>
          <a:p>
            <a:r>
              <a:rPr lang="en-IN" b="1" dirty="0"/>
              <a:t>Step 6: </a:t>
            </a:r>
            <a:r>
              <a:rPr lang="en-IN" dirty="0"/>
              <a:t>The Driver Program assigns tasks to the executor containers and keeps track of the task status.</a:t>
            </a:r>
          </a:p>
          <a:p>
            <a:r>
              <a:rPr lang="en-IN" b="1" dirty="0"/>
              <a:t>Step 7:</a:t>
            </a:r>
            <a:r>
              <a:rPr lang="en-IN" dirty="0"/>
              <a:t> The executor containers execute the tasks and return the results to the Driver Program. The Driver Program aggregates the results and produces the final output.</a:t>
            </a:r>
          </a:p>
        </p:txBody>
      </p:sp>
    </p:spTree>
    <p:extLst>
      <p:ext uri="{BB962C8B-B14F-4D97-AF65-F5344CB8AC3E}">
        <p14:creationId xmlns:p14="http://schemas.microsoft.com/office/powerpoint/2010/main" val="41254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7"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25" t="1980" r="4696" b="10621"/>
          <a:stretch/>
        </p:blipFill>
        <p:spPr bwMode="auto">
          <a:xfrm>
            <a:off x="-49095" y="620688"/>
            <a:ext cx="9157599" cy="499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625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4517" t="7876" r="11127" b="2052"/>
          <a:stretch/>
        </p:blipFill>
        <p:spPr bwMode="auto">
          <a:xfrm>
            <a:off x="-62371" y="836712"/>
            <a:ext cx="9182335" cy="551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091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0"/>
            <a:ext cx="8712968" cy="6324600"/>
          </a:xfrm>
        </p:spPr>
        <p:txBody>
          <a:bodyPr/>
          <a:lstStyle/>
          <a:p>
            <a:r>
              <a:rPr lang="en-IN" dirty="0"/>
              <a:t>Yarn extends the power of Hadoop to other evolving technologies, so they can take the advantages of HDFS </a:t>
            </a:r>
            <a:r>
              <a:rPr lang="en-IN" dirty="0" smtClean="0"/>
              <a:t>and </a:t>
            </a:r>
            <a:r>
              <a:rPr lang="en-IN" dirty="0"/>
              <a:t>economic cluster</a:t>
            </a:r>
            <a:r>
              <a:rPr lang="en-IN" dirty="0" smtClean="0"/>
              <a:t>.</a:t>
            </a:r>
          </a:p>
          <a:p>
            <a:r>
              <a:rPr lang="en-IN" dirty="0"/>
              <a:t>YARN allows the data stored in HDFS </a:t>
            </a:r>
            <a:r>
              <a:rPr lang="en-IN" dirty="0" smtClean="0"/>
              <a:t>to </a:t>
            </a:r>
            <a:r>
              <a:rPr lang="en-IN" dirty="0"/>
              <a:t>be processed and run by various data processing engines such as batch processing, stream processing, interactive processing, graph processing and many more. Thus the efficiency of the system is increased with the use of YARN</a:t>
            </a:r>
            <a:endParaRPr lang="en-IN" dirty="0" smtClean="0"/>
          </a:p>
          <a:p>
            <a:r>
              <a:rPr lang="en-IN" dirty="0" smtClean="0"/>
              <a:t>It </a:t>
            </a:r>
            <a:r>
              <a:rPr lang="en-IN" dirty="0"/>
              <a:t>provides independent software vendors and developers a consistent framework for writing data access applications that run in Hadoop.</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35" t="24182" r="7704" b="16402"/>
          <a:stretch/>
        </p:blipFill>
        <p:spPr bwMode="auto">
          <a:xfrm>
            <a:off x="711512" y="4591679"/>
            <a:ext cx="7532896" cy="226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6223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7743</TotalTime>
  <Words>3356</Words>
  <Application>Microsoft Office PowerPoint</Application>
  <PresentationFormat>On-screen Show (4:3)</PresentationFormat>
  <Paragraphs>281</Paragraphs>
  <Slides>67</Slides>
  <Notes>0</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Flow</vt:lpstr>
      <vt:lpstr>YARN</vt:lpstr>
      <vt:lpstr>PowerPoint Presentation</vt:lpstr>
      <vt:lpstr>Challenges </vt:lpstr>
      <vt:lpstr>YARN</vt:lpstr>
      <vt:lpstr>Yarn </vt:lpstr>
      <vt:lpstr>PowerPoint Presentation</vt:lpstr>
      <vt:lpstr>PowerPoint Presentation</vt:lpstr>
      <vt:lpstr>PowerPoint Presentation</vt:lpstr>
      <vt:lpstr>PowerPoint Presentation</vt:lpstr>
      <vt:lpstr>PowerPoint Presentation</vt:lpstr>
      <vt:lpstr>MapReduce vs Yarn</vt:lpstr>
      <vt:lpstr>PowerPoint Presentation</vt:lpstr>
      <vt:lpstr>PowerPoint Presentation</vt:lpstr>
      <vt:lpstr>Applications that run on YARN</vt:lpstr>
      <vt:lpstr>Yarn</vt:lpstr>
      <vt:lpstr>The Core Apache Hadoop Project</vt:lpstr>
      <vt:lpstr>PowerPoint Presentation</vt:lpstr>
      <vt:lpstr>Cluster </vt:lpstr>
      <vt:lpstr>YARN Cluster Basics</vt:lpstr>
      <vt:lpstr> V core</vt:lpstr>
      <vt:lpstr>Yarn Resource Monitoring</vt:lpstr>
      <vt:lpstr>Yarn Resource Monitoring</vt:lpstr>
      <vt:lpstr>Container </vt:lpstr>
      <vt:lpstr>Yarn Container</vt:lpstr>
      <vt:lpstr>Yarn Application and ApplicationMaster</vt:lpstr>
      <vt:lpstr>Interactions among Yarn Components (i)</vt:lpstr>
      <vt:lpstr>Interactions among Yarn Components</vt:lpstr>
      <vt:lpstr>Interactions among Yarn Components (iii)</vt:lpstr>
      <vt:lpstr>Interactions among Yarn Components </vt:lpstr>
      <vt:lpstr>Interactions among Yarn Components (v)</vt:lpstr>
      <vt:lpstr>MapReduce on Yarn</vt:lpstr>
      <vt:lpstr>Putting it Together:  MapReduce and YARN</vt:lpstr>
      <vt:lpstr>Scheduling in Yarn</vt:lpstr>
      <vt:lpstr>Scheduling in YARN</vt:lpstr>
      <vt:lpstr>Yarn Queues for Scheduling </vt:lpstr>
      <vt:lpstr>YARN Architecture and its Components </vt:lpstr>
      <vt:lpstr>Hadoop YARN Architecture</vt:lpstr>
      <vt:lpstr>Resource Manager (RM) </vt:lpstr>
      <vt:lpstr>PowerPoint Presentation</vt:lpstr>
      <vt:lpstr>PowerPoint Presentation</vt:lpstr>
      <vt:lpstr>Schedulers </vt:lpstr>
      <vt:lpstr>PowerPoint Presentation</vt:lpstr>
      <vt:lpstr>Application Manager </vt:lpstr>
      <vt:lpstr>Application Master (AM) </vt:lpstr>
      <vt:lpstr>Node Manager (NM) </vt:lpstr>
      <vt:lpstr>PowerPoint Presentation</vt:lpstr>
      <vt:lpstr>PowerPoint Presentation</vt:lpstr>
      <vt:lpstr>Node Manager </vt:lpstr>
      <vt:lpstr>PowerPoint Presentation</vt:lpstr>
      <vt:lpstr>Application Master </vt:lpstr>
      <vt:lpstr>Container </vt:lpstr>
      <vt:lpstr>Applications on YARN </vt:lpstr>
      <vt:lpstr>Running an Application through YARN </vt:lpstr>
      <vt:lpstr>PowerPoint Presentation</vt:lpstr>
      <vt:lpstr>Step 1 - Application submitted to the Resource Manager </vt:lpstr>
      <vt:lpstr>PowerPoint Presentation</vt:lpstr>
      <vt:lpstr>Step 2 - Resource Manager allocates Container </vt:lpstr>
      <vt:lpstr>PowerPoint Presentation</vt:lpstr>
      <vt:lpstr>Step 3 - Application Master contacts Node Manager</vt:lpstr>
      <vt:lpstr>PowerPoint Presentation</vt:lpstr>
      <vt:lpstr>Step 4 -Resource Manager Launches Container</vt:lpstr>
      <vt:lpstr>PowerPoint Presentation</vt:lpstr>
      <vt:lpstr>Step 5 - Container Executes the Application Master </vt:lpstr>
      <vt:lpstr>PowerPoint Presentation</vt:lpstr>
      <vt:lpstr>How Applications run on YARN</vt:lpstr>
      <vt:lpstr>PowerPoint Presentation</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YARN</dc:title>
  <dc:creator>hp</dc:creator>
  <cp:lastModifiedBy>hp</cp:lastModifiedBy>
  <cp:revision>115</cp:revision>
  <dcterms:created xsi:type="dcterms:W3CDTF">2022-02-07T09:44:04Z</dcterms:created>
  <dcterms:modified xsi:type="dcterms:W3CDTF">2024-04-04T06:19:00Z</dcterms:modified>
</cp:coreProperties>
</file>